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
  </p:notesMasterIdLst>
  <p:sldIdLst>
    <p:sldId id="259" r:id="rId3"/>
    <p:sldId id="260" r:id="rId4"/>
    <p:sldId id="261" r:id="rId5"/>
    <p:sldId id="262" r:id="rId6"/>
    <p:sldId id="263" r:id="rId7"/>
    <p:sldId id="264" r:id="rId8"/>
    <p:sldId id="265" r:id="rId9"/>
    <p:sldId id="266" r:id="rId10"/>
    <p:sldId id="270" r:id="rId11"/>
    <p:sldId id="267" r:id="rId12"/>
    <p:sldId id="269" r:id="rId13"/>
    <p:sldId id="271" r:id="rId14"/>
    <p:sldId id="273" r:id="rId15"/>
    <p:sldId id="272" r:id="rId16"/>
    <p:sldId id="274" r:id="rId17"/>
    <p:sldId id="275" r:id="rId18"/>
    <p:sldId id="2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06" autoAdjust="0"/>
    <p:restoredTop sz="72540" autoAdjust="0"/>
  </p:normalViewPr>
  <p:slideViewPr>
    <p:cSldViewPr snapToGrid="0">
      <p:cViewPr varScale="1">
        <p:scale>
          <a:sx n="61" d="100"/>
          <a:sy n="61" d="100"/>
        </p:scale>
        <p:origin x="1219"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EDEDF4-90D2-49C1-9713-1F89C3370994}" type="datetimeFigureOut">
              <a:rPr lang="en-US" smtClean="0"/>
              <a:t>6/29/2018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4FC75-21BA-496D-B336-1DB268DFA0E2}" type="slidenum">
              <a:rPr lang="en-US" smtClean="0"/>
              <a:t>‹#›</a:t>
            </a:fld>
            <a:endParaRPr lang="en-US"/>
          </a:p>
        </p:txBody>
      </p:sp>
    </p:spTree>
    <p:extLst>
      <p:ext uri="{BB962C8B-B14F-4D97-AF65-F5344CB8AC3E}">
        <p14:creationId xmlns:p14="http://schemas.microsoft.com/office/powerpoint/2010/main" val="3682008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5A1BC421-5A19-4E4B-959E-4EE4C17D48C7}" type="slidenum">
              <a:rPr lang="en-US" smtClean="0"/>
              <a:t>2</a:t>
            </a:fld>
            <a:endParaRPr lang="en-US"/>
          </a:p>
        </p:txBody>
      </p:sp>
    </p:spTree>
    <p:extLst>
      <p:ext uri="{BB962C8B-B14F-4D97-AF65-F5344CB8AC3E}">
        <p14:creationId xmlns:p14="http://schemas.microsoft.com/office/powerpoint/2010/main" val="894372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bg1"/>
                </a:solidFill>
              </a:rPr>
              <a:t>If VRI is chosen, </a:t>
            </a:r>
            <a:r>
              <a:rPr lang="en-US" b="1" i="1" dirty="0" smtClean="0">
                <a:solidFill>
                  <a:schemeClr val="bg1"/>
                </a:solidFill>
              </a:rPr>
              <a:t>all</a:t>
            </a:r>
            <a:r>
              <a:rPr lang="en-US" dirty="0" smtClean="0">
                <a:solidFill>
                  <a:schemeClr val="bg1"/>
                </a:solidFill>
              </a:rPr>
              <a:t> of the following specific performance standards must be met:</a:t>
            </a:r>
          </a:p>
          <a:p>
            <a:pPr marL="285750" indent="-285750">
              <a:buFont typeface="Arial" panose="020B0604020202020204" pitchFamily="34" charset="0"/>
              <a:buChar char="•"/>
            </a:pPr>
            <a:r>
              <a:rPr lang="en-US" dirty="0" smtClean="0">
                <a:solidFill>
                  <a:schemeClr val="bg1"/>
                </a:solidFill>
              </a:rPr>
              <a:t>real-time, full-motion video and audio over a dedicated high-speed, wide-bandwidth video connection or wireless connection that delivers high-quality video images that do not produce lags, choppy, blurry, or grainy images, or irregular pauses in communication;</a:t>
            </a:r>
          </a:p>
          <a:p>
            <a:pPr marL="285750" indent="-285750">
              <a:buFont typeface="Arial" panose="020B0604020202020204" pitchFamily="34" charset="0"/>
              <a:buChar char="•"/>
            </a:pPr>
            <a:r>
              <a:rPr lang="en-US" dirty="0" smtClean="0">
                <a:solidFill>
                  <a:schemeClr val="bg1"/>
                </a:solidFill>
              </a:rPr>
              <a:t>a sharply delineated image that is large enough to display the interpreter’s face, arms, hands, and fingers, and the face, arms, hands, and fingers of the person using sign language, regardless of his or her body position;</a:t>
            </a:r>
          </a:p>
          <a:p>
            <a:pPr marL="285750" indent="-285750">
              <a:buFont typeface="Arial" panose="020B0604020202020204" pitchFamily="34" charset="0"/>
              <a:buChar char="•"/>
            </a:pPr>
            <a:r>
              <a:rPr lang="en-US" dirty="0" smtClean="0">
                <a:solidFill>
                  <a:schemeClr val="bg1"/>
                </a:solidFill>
              </a:rPr>
              <a:t>a clear, audible transmission of voices; and</a:t>
            </a:r>
          </a:p>
          <a:p>
            <a:pPr marL="285750" indent="-285750">
              <a:buFont typeface="Arial" panose="020B0604020202020204" pitchFamily="34" charset="0"/>
              <a:buChar char="•"/>
            </a:pPr>
            <a:r>
              <a:rPr lang="en-US" dirty="0" smtClean="0">
                <a:solidFill>
                  <a:schemeClr val="bg1"/>
                </a:solidFill>
              </a:rPr>
              <a:t>adequate staff training to ensure quick set-up and proper operation.</a:t>
            </a:r>
          </a:p>
        </p:txBody>
      </p:sp>
      <p:sp>
        <p:nvSpPr>
          <p:cNvPr id="4" name="Slide Number Placeholder 3"/>
          <p:cNvSpPr>
            <a:spLocks noGrp="1"/>
          </p:cNvSpPr>
          <p:nvPr>
            <p:ph type="sldNum" sz="quarter" idx="10"/>
          </p:nvPr>
        </p:nvSpPr>
        <p:spPr/>
        <p:txBody>
          <a:bodyPr/>
          <a:lstStyle/>
          <a:p>
            <a:fld id="{5A1BC421-5A19-4E4B-959E-4EE4C17D48C7}" type="slidenum">
              <a:rPr lang="en-US" smtClean="0"/>
              <a:t>11</a:t>
            </a:fld>
            <a:endParaRPr lang="en-US"/>
          </a:p>
        </p:txBody>
      </p:sp>
    </p:spTree>
    <p:extLst>
      <p:ext uri="{BB962C8B-B14F-4D97-AF65-F5344CB8AC3E}">
        <p14:creationId xmlns:p14="http://schemas.microsoft.com/office/powerpoint/2010/main" val="3831532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5A1BC421-5A19-4E4B-959E-4EE4C17D48C7}" type="slidenum">
              <a:rPr lang="en-US" smtClean="0"/>
              <a:t>12</a:t>
            </a:fld>
            <a:endParaRPr lang="en-US"/>
          </a:p>
        </p:txBody>
      </p:sp>
    </p:spTree>
    <p:extLst>
      <p:ext uri="{BB962C8B-B14F-4D97-AF65-F5344CB8AC3E}">
        <p14:creationId xmlns:p14="http://schemas.microsoft.com/office/powerpoint/2010/main" val="261292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5A1BC421-5A19-4E4B-959E-4EE4C17D48C7}" type="slidenum">
              <a:rPr lang="en-US" smtClean="0"/>
              <a:t>13</a:t>
            </a:fld>
            <a:endParaRPr lang="en-US"/>
          </a:p>
        </p:txBody>
      </p:sp>
    </p:spTree>
    <p:extLst>
      <p:ext uri="{BB962C8B-B14F-4D97-AF65-F5344CB8AC3E}">
        <p14:creationId xmlns:p14="http://schemas.microsoft.com/office/powerpoint/2010/main" val="1327687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171450" indent="-171450">
              <a:buFont typeface="Arial" panose="020B0604020202020204" pitchFamily="34" charset="0"/>
              <a:buChar char="•"/>
            </a:pPr>
            <a:r>
              <a:rPr lang="en-US" dirty="0" smtClean="0"/>
              <a:t>Positioning of VRI unit is very important</a:t>
            </a:r>
          </a:p>
          <a:p>
            <a:pPr marL="171450" indent="-171450">
              <a:buFont typeface="Arial" panose="020B0604020202020204" pitchFamily="34" charset="0"/>
              <a:buChar char="•"/>
            </a:pPr>
            <a:r>
              <a:rPr lang="en-US" dirty="0" smtClean="0"/>
              <a:t>ASL is</a:t>
            </a:r>
            <a:r>
              <a:rPr lang="en-US" baseline="0" dirty="0" smtClean="0"/>
              <a:t> a visual language so screen size is very important as is “maximizing” the ASL interpreters picture for patient. </a:t>
            </a:r>
          </a:p>
          <a:p>
            <a:pPr marL="171450" indent="-171450">
              <a:buFont typeface="Arial" panose="020B0604020202020204" pitchFamily="34" charset="0"/>
              <a:buChar char="•"/>
            </a:pPr>
            <a:r>
              <a:rPr lang="en-US" baseline="0" dirty="0" smtClean="0"/>
              <a:t>Healthcare provider should sit or stand next two VRI computer so that the Deaf patient can focus on the ASL interpreter and Healthcare.</a:t>
            </a:r>
          </a:p>
          <a:p>
            <a:pPr marL="171450" indent="-171450">
              <a:buFont typeface="Arial" panose="020B0604020202020204" pitchFamily="34" charset="0"/>
              <a:buChar char="•"/>
            </a:pPr>
            <a:r>
              <a:rPr lang="en-US" baseline="0" dirty="0" smtClean="0"/>
              <a:t>Keeping eye contact with patient not ASL interpreter is key for Healthcare staff. </a:t>
            </a:r>
          </a:p>
          <a:p>
            <a:pPr marL="171450" indent="-171450">
              <a:buFont typeface="Arial" panose="020B0604020202020204" pitchFamily="34" charset="0"/>
              <a:buChar char="•"/>
            </a:pPr>
            <a:r>
              <a:rPr lang="en-US" baseline="0" dirty="0" smtClean="0"/>
              <a:t>Because VRI is 2-D, before interpretation begins Healthcare provider should explain to the interpreter who is participating in the room.</a:t>
            </a:r>
          </a:p>
          <a:p>
            <a:pPr marL="171450" indent="-171450">
              <a:buFont typeface="Arial" panose="020B0604020202020204" pitchFamily="34" charset="0"/>
              <a:buChar char="•"/>
            </a:pPr>
            <a:r>
              <a:rPr lang="en-US" baseline="0" dirty="0" err="1" smtClean="0"/>
              <a:t>Healthacre</a:t>
            </a:r>
            <a:r>
              <a:rPr lang="en-US" baseline="0" dirty="0" smtClean="0"/>
              <a:t> provider should be aware of her/his body language and facial expressions when communication with the Deaf patient.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A1BC421-5A19-4E4B-959E-4EE4C17D48C7}" type="slidenum">
              <a:rPr lang="en-US" smtClean="0"/>
              <a:t>14</a:t>
            </a:fld>
            <a:endParaRPr lang="en-US"/>
          </a:p>
        </p:txBody>
      </p:sp>
    </p:spTree>
    <p:extLst>
      <p:ext uri="{BB962C8B-B14F-4D97-AF65-F5344CB8AC3E}">
        <p14:creationId xmlns:p14="http://schemas.microsoft.com/office/powerpoint/2010/main" val="4269010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Creating that</a:t>
            </a:r>
            <a:r>
              <a:rPr lang="en-US" baseline="0" dirty="0" smtClean="0"/>
              <a:t> human connection with any patient is key!</a:t>
            </a:r>
          </a:p>
          <a:p>
            <a:pPr marL="171450" indent="-171450">
              <a:buFont typeface="Arial" panose="020B0604020202020204" pitchFamily="34" charset="0"/>
              <a:buChar char="•"/>
            </a:pPr>
            <a:r>
              <a:rPr lang="en-US" baseline="0" dirty="0" smtClean="0"/>
              <a:t>How we do this with a Deaf patient is by learning a single sign.  Showing a simple gesture “ Thumbs up” </a:t>
            </a:r>
          </a:p>
          <a:p>
            <a:pPr marL="171450" indent="-171450">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5A1BC421-5A19-4E4B-959E-4EE4C17D48C7}" type="slidenum">
              <a:rPr lang="en-US" smtClean="0"/>
              <a:t>15</a:t>
            </a:fld>
            <a:endParaRPr lang="en-US"/>
          </a:p>
        </p:txBody>
      </p:sp>
    </p:spTree>
    <p:extLst>
      <p:ext uri="{BB962C8B-B14F-4D97-AF65-F5344CB8AC3E}">
        <p14:creationId xmlns:p14="http://schemas.microsoft.com/office/powerpoint/2010/main" val="1219754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5A1BC421-5A19-4E4B-959E-4EE4C17D48C7}" type="slidenum">
              <a:rPr lang="en-US" smtClean="0"/>
              <a:t>16</a:t>
            </a:fld>
            <a:endParaRPr lang="en-US"/>
          </a:p>
        </p:txBody>
      </p:sp>
    </p:spTree>
    <p:extLst>
      <p:ext uri="{BB962C8B-B14F-4D97-AF65-F5344CB8AC3E}">
        <p14:creationId xmlns:p14="http://schemas.microsoft.com/office/powerpoint/2010/main" val="3562944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5A1BC421-5A19-4E4B-959E-4EE4C17D48C7}" type="slidenum">
              <a:rPr lang="en-US" smtClean="0"/>
              <a:t>17</a:t>
            </a:fld>
            <a:endParaRPr lang="en-US"/>
          </a:p>
        </p:txBody>
      </p:sp>
    </p:spTree>
    <p:extLst>
      <p:ext uri="{BB962C8B-B14F-4D97-AF65-F5344CB8AC3E}">
        <p14:creationId xmlns:p14="http://schemas.microsoft.com/office/powerpoint/2010/main" val="789525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1BC421-5A19-4E4B-959E-4EE4C17D48C7}" type="slidenum">
              <a:rPr lang="en-US" smtClean="0"/>
              <a:t>3</a:t>
            </a:fld>
            <a:endParaRPr lang="en-US"/>
          </a:p>
        </p:txBody>
      </p:sp>
    </p:spTree>
    <p:extLst>
      <p:ext uri="{BB962C8B-B14F-4D97-AF65-F5344CB8AC3E}">
        <p14:creationId xmlns:p14="http://schemas.microsoft.com/office/powerpoint/2010/main" val="1409420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Andrew </a:t>
            </a: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fontAlgn="base">
              <a:spcBef>
                <a:spcPct val="0"/>
              </a:spcBef>
              <a:spcAft>
                <a:spcPct val="0"/>
              </a:spcAft>
              <a:defRPr>
                <a:solidFill>
                  <a:schemeClr val="tx1"/>
                </a:solidFill>
                <a:latin typeface="Tw Cen MT" panose="020B0602020104020603" pitchFamily="34" charset="0"/>
              </a:defRPr>
            </a:lvl6pPr>
            <a:lvl7pPr marL="2971800" indent="-228600" defTabSz="457200" fontAlgn="base">
              <a:spcBef>
                <a:spcPct val="0"/>
              </a:spcBef>
              <a:spcAft>
                <a:spcPct val="0"/>
              </a:spcAft>
              <a:defRPr>
                <a:solidFill>
                  <a:schemeClr val="tx1"/>
                </a:solidFill>
                <a:latin typeface="Tw Cen MT" panose="020B0602020104020603" pitchFamily="34" charset="0"/>
              </a:defRPr>
            </a:lvl7pPr>
            <a:lvl8pPr marL="3429000" indent="-228600" defTabSz="457200" fontAlgn="base">
              <a:spcBef>
                <a:spcPct val="0"/>
              </a:spcBef>
              <a:spcAft>
                <a:spcPct val="0"/>
              </a:spcAft>
              <a:defRPr>
                <a:solidFill>
                  <a:schemeClr val="tx1"/>
                </a:solidFill>
                <a:latin typeface="Tw Cen MT" panose="020B0602020104020603" pitchFamily="34" charset="0"/>
              </a:defRPr>
            </a:lvl8pPr>
            <a:lvl9pPr marL="3886200" indent="-228600" defTabSz="457200" fontAlgn="base">
              <a:spcBef>
                <a:spcPct val="0"/>
              </a:spcBef>
              <a:spcAft>
                <a:spcPct val="0"/>
              </a:spcAft>
              <a:defRPr>
                <a:solidFill>
                  <a:schemeClr val="tx1"/>
                </a:solidFill>
                <a:latin typeface="Tw Cen MT" panose="020B0602020104020603" pitchFamily="34" charset="0"/>
              </a:defRPr>
            </a:lvl9pPr>
          </a:lstStyle>
          <a:p>
            <a:pPr fontAlgn="base">
              <a:spcBef>
                <a:spcPct val="0"/>
              </a:spcBef>
              <a:spcAft>
                <a:spcPct val="0"/>
              </a:spcAft>
            </a:pPr>
            <a:fld id="{B41C4CA1-A581-4E89-B608-88402C0A5719}" type="slidenum">
              <a:rPr lang="en-US" altLang="en-US">
                <a:latin typeface="Calibri" panose="020F0502020204030204" pitchFamily="34" charset="0"/>
              </a:rPr>
              <a:pPr fontAlgn="base">
                <a:spcBef>
                  <a:spcPct val="0"/>
                </a:spcBef>
                <a:spcAft>
                  <a:spcPct val="0"/>
                </a:spcAft>
              </a:pPr>
              <a:t>4</a:t>
            </a:fld>
            <a:endParaRPr lang="en-US" altLang="en-US">
              <a:latin typeface="Calibri" panose="020F0502020204030204" pitchFamily="34" charset="0"/>
            </a:endParaRPr>
          </a:p>
        </p:txBody>
      </p:sp>
    </p:spTree>
    <p:extLst>
      <p:ext uri="{BB962C8B-B14F-4D97-AF65-F5344CB8AC3E}">
        <p14:creationId xmlns:p14="http://schemas.microsoft.com/office/powerpoint/2010/main" val="1464459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smtClean="0"/>
              <a:t>Writing back and forth is</a:t>
            </a:r>
            <a:r>
              <a:rPr lang="en-US" b="0" baseline="0" dirty="0" smtClean="0"/>
              <a:t> usually ineffective: Syntax and Grammar of ASL and English are different</a:t>
            </a:r>
          </a:p>
          <a:p>
            <a:pPr marL="171450" indent="-171450">
              <a:buFont typeface="Arial" panose="020B0604020202020204" pitchFamily="34" charset="0"/>
              <a:buChar char="•"/>
            </a:pPr>
            <a:r>
              <a:rPr lang="en-US" b="0" baseline="0" dirty="0" smtClean="0"/>
              <a:t>May cause misunderstanding on both parts (Deaf and Healthcare professional) </a:t>
            </a:r>
          </a:p>
          <a:p>
            <a:pPr marL="171450" indent="-171450">
              <a:buFont typeface="Arial" panose="020B0604020202020204" pitchFamily="34" charset="0"/>
              <a:buChar char="•"/>
            </a:pPr>
            <a:r>
              <a:rPr lang="en-US" b="0" baseline="0" dirty="0" smtClean="0"/>
              <a:t>Speaking slowly should only be done if Deaf patient asks you to speak slowly</a:t>
            </a:r>
          </a:p>
          <a:p>
            <a:pPr marL="171450" indent="-171450">
              <a:buFont typeface="Arial" panose="020B0604020202020204" pitchFamily="34" charset="0"/>
              <a:buChar char="•"/>
            </a:pPr>
            <a:r>
              <a:rPr lang="en-US" b="0" baseline="0" dirty="0" smtClean="0"/>
              <a:t>If Deaf patient doesn’t ask you to speak slowly but you ( Healthcare provider) do it anyway, could be looked at as if you are “talking down” to the Deaf patient. (Possibly offending Deaf patient) </a:t>
            </a:r>
            <a:endParaRPr lang="en-US" b="0" dirty="0" smtClean="0"/>
          </a:p>
          <a:p>
            <a:pPr marL="171450" indent="-171450">
              <a:buFont typeface="Arial" panose="020B0604020202020204" pitchFamily="34" charset="0"/>
              <a:buChar char="•"/>
            </a:pPr>
            <a:r>
              <a:rPr lang="en-US" b="0" dirty="0" smtClean="0"/>
              <a:t>Healthcare provider should always speak to Deaf patient in</a:t>
            </a:r>
            <a:r>
              <a:rPr lang="en-US" b="0" baseline="0" dirty="0" smtClean="0"/>
              <a:t> the “first person”. Example How are you Mrs. Smith? </a:t>
            </a:r>
          </a:p>
          <a:p>
            <a:pPr marL="171450" indent="-171450">
              <a:buFont typeface="Arial" panose="020B0604020202020204" pitchFamily="34" charset="0"/>
              <a:buChar char="•"/>
            </a:pPr>
            <a:r>
              <a:rPr lang="en-US" b="0" baseline="0" dirty="0" smtClean="0"/>
              <a:t>Healthcare provider should also keep eye contact with Deaf patient not the interpreter. </a:t>
            </a:r>
          </a:p>
          <a:p>
            <a:pPr marL="171450" indent="-171450">
              <a:buFont typeface="Arial" panose="020B0604020202020204" pitchFamily="34" charset="0"/>
              <a:buChar char="•"/>
            </a:pPr>
            <a:r>
              <a:rPr lang="en-US" b="0" baseline="0" dirty="0" smtClean="0"/>
              <a:t>Understand that there may be some “Lag time” interpreting between languages. </a:t>
            </a:r>
          </a:p>
          <a:p>
            <a:pPr marL="171450" indent="-171450">
              <a:buFont typeface="Arial" panose="020B0604020202020204" pitchFamily="34" charset="0"/>
              <a:buChar char="•"/>
            </a:pPr>
            <a:r>
              <a:rPr lang="en-US" b="0" baseline="0" dirty="0" smtClean="0"/>
              <a:t>Family are friends are not qualified to interpret. Most do not have a solid grasp of ASL.</a:t>
            </a:r>
          </a:p>
          <a:p>
            <a:pPr marL="171450" indent="-171450">
              <a:buFont typeface="Arial" panose="020B0604020202020204" pitchFamily="34" charset="0"/>
              <a:buChar char="•"/>
            </a:pPr>
            <a:r>
              <a:rPr lang="en-US" b="0" baseline="0" dirty="0" smtClean="0"/>
              <a:t>Emotionally engaged in Deaf patients life  (conflict of interest) </a:t>
            </a:r>
          </a:p>
          <a:p>
            <a:pPr marL="171450" indent="-171450">
              <a:buFont typeface="Arial" panose="020B0604020202020204" pitchFamily="34" charset="0"/>
              <a:buChar char="•"/>
            </a:pPr>
            <a:r>
              <a:rPr lang="en-US" b="0" baseline="0" dirty="0" smtClean="0"/>
              <a:t>Patient may want to use family member. Should be encouraged not to </a:t>
            </a:r>
          </a:p>
          <a:p>
            <a:endParaRPr lang="en-US" b="1" dirty="0"/>
          </a:p>
        </p:txBody>
      </p:sp>
      <p:sp>
        <p:nvSpPr>
          <p:cNvPr id="4" name="Slide Number Placeholder 3"/>
          <p:cNvSpPr>
            <a:spLocks noGrp="1"/>
          </p:cNvSpPr>
          <p:nvPr>
            <p:ph type="sldNum" sz="quarter" idx="10"/>
          </p:nvPr>
        </p:nvSpPr>
        <p:spPr/>
        <p:txBody>
          <a:bodyPr/>
          <a:lstStyle/>
          <a:p>
            <a:fld id="{5A1BC421-5A19-4E4B-959E-4EE4C17D48C7}" type="slidenum">
              <a:rPr lang="en-US" smtClean="0"/>
              <a:t>5</a:t>
            </a:fld>
            <a:endParaRPr lang="en-US"/>
          </a:p>
        </p:txBody>
      </p:sp>
    </p:spTree>
    <p:extLst>
      <p:ext uri="{BB962C8B-B14F-4D97-AF65-F5344CB8AC3E}">
        <p14:creationId xmlns:p14="http://schemas.microsoft.com/office/powerpoint/2010/main" val="3295827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mtClean="0"/>
              <a:t>ASL is not used in all countries</a:t>
            </a:r>
            <a:r>
              <a:rPr lang="en-US" baseline="0" smtClean="0"/>
              <a:t> (only in USA and most of Canada- ASL and LSQ)</a:t>
            </a:r>
          </a:p>
          <a:p>
            <a:pPr marL="171450" indent="-171450">
              <a:buFont typeface="Arial" panose="020B0604020202020204" pitchFamily="34" charset="0"/>
              <a:buChar char="•"/>
            </a:pPr>
            <a:r>
              <a:rPr lang="en-US" baseline="0" smtClean="0"/>
              <a:t>Examples are the ASL alphabet and British Alphabet (two handed alphabet). (Same letters but different structure. )</a:t>
            </a:r>
          </a:p>
          <a:p>
            <a:pPr marL="171450" indent="-171450">
              <a:buFont typeface="Arial" panose="020B0604020202020204" pitchFamily="34" charset="0"/>
              <a:buChar char="•"/>
            </a:pPr>
            <a:r>
              <a:rPr lang="en-US" baseline="0" smtClean="0"/>
              <a:t>Each country has its own form of sign language.   </a:t>
            </a:r>
            <a:endParaRPr lang="en-US" dirty="0"/>
          </a:p>
        </p:txBody>
      </p:sp>
      <p:sp>
        <p:nvSpPr>
          <p:cNvPr id="4" name="Slide Number Placeholder 3"/>
          <p:cNvSpPr>
            <a:spLocks noGrp="1"/>
          </p:cNvSpPr>
          <p:nvPr>
            <p:ph type="sldNum" sz="quarter" idx="10"/>
          </p:nvPr>
        </p:nvSpPr>
        <p:spPr/>
        <p:txBody>
          <a:bodyPr/>
          <a:lstStyle/>
          <a:p>
            <a:fld id="{5A1BC421-5A19-4E4B-959E-4EE4C17D48C7}" type="slidenum">
              <a:rPr lang="en-US" smtClean="0"/>
              <a:t>6</a:t>
            </a:fld>
            <a:endParaRPr lang="en-US"/>
          </a:p>
        </p:txBody>
      </p:sp>
    </p:spTree>
    <p:extLst>
      <p:ext uri="{BB962C8B-B14F-4D97-AF65-F5344CB8AC3E}">
        <p14:creationId xmlns:p14="http://schemas.microsoft.com/office/powerpoint/2010/main" val="2959541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ASL is not just</a:t>
            </a:r>
            <a:r>
              <a:rPr lang="en-US" baseline="0" dirty="0" smtClean="0"/>
              <a:t> </a:t>
            </a:r>
            <a:r>
              <a:rPr lang="en-US" dirty="0" smtClean="0"/>
              <a:t>a bunch of signs</a:t>
            </a:r>
          </a:p>
          <a:p>
            <a:pPr marL="171450" indent="-171450">
              <a:buFont typeface="Arial" panose="020B0604020202020204" pitchFamily="34" charset="0"/>
              <a:buChar char="•"/>
            </a:pPr>
            <a:r>
              <a:rPr lang="en-US" dirty="0" smtClean="0"/>
              <a:t>ASL includes signs, FS (finger spelling), facial expression, body language, eye contact and mouthing</a:t>
            </a:r>
          </a:p>
          <a:p>
            <a:pPr marL="171450" indent="-171450">
              <a:buFont typeface="Arial" panose="020B0604020202020204" pitchFamily="34" charset="0"/>
              <a:buChar char="•"/>
            </a:pPr>
            <a:r>
              <a:rPr lang="en-US" dirty="0" smtClean="0"/>
              <a:t>Hearing</a:t>
            </a:r>
            <a:r>
              <a:rPr lang="en-US" baseline="0" dirty="0" smtClean="0"/>
              <a:t> individuals should try and be more aware of their facial expressions and body language before communicating to a Deaf patient. </a:t>
            </a:r>
          </a:p>
          <a:p>
            <a:pPr marL="171450" indent="-171450">
              <a:buFont typeface="Arial" panose="020B0604020202020204" pitchFamily="34" charset="0"/>
              <a:buChar char="•"/>
            </a:pPr>
            <a:r>
              <a:rPr lang="en-US" baseline="0" dirty="0" smtClean="0"/>
              <a:t>If you are having a bad day, I promise you that the Deaf patient will pick that up in your facial expression and body language.</a:t>
            </a:r>
          </a:p>
          <a:p>
            <a:pPr marL="171450" indent="-171450">
              <a:buFont typeface="Arial" panose="020B0604020202020204" pitchFamily="34" charset="0"/>
              <a:buChar char="•"/>
            </a:pPr>
            <a:r>
              <a:rPr lang="en-US" baseline="0" dirty="0" smtClean="0"/>
              <a:t>Provide “universal signs of warmth”  such as… SMILE, THUMBS UP, A-OK.. These go a long way in providing a positive patient interaction. </a:t>
            </a:r>
            <a:endParaRPr lang="en-US" dirty="0"/>
          </a:p>
        </p:txBody>
      </p:sp>
      <p:sp>
        <p:nvSpPr>
          <p:cNvPr id="4" name="Slide Number Placeholder 3"/>
          <p:cNvSpPr>
            <a:spLocks noGrp="1"/>
          </p:cNvSpPr>
          <p:nvPr>
            <p:ph type="sldNum" sz="quarter" idx="10"/>
          </p:nvPr>
        </p:nvSpPr>
        <p:spPr/>
        <p:txBody>
          <a:bodyPr/>
          <a:lstStyle/>
          <a:p>
            <a:fld id="{5A1BC421-5A19-4E4B-959E-4EE4C17D48C7}" type="slidenum">
              <a:rPr lang="en-US" smtClean="0"/>
              <a:t>7</a:t>
            </a:fld>
            <a:endParaRPr lang="en-US"/>
          </a:p>
        </p:txBody>
      </p:sp>
    </p:spTree>
    <p:extLst>
      <p:ext uri="{BB962C8B-B14F-4D97-AF65-F5344CB8AC3E}">
        <p14:creationId xmlns:p14="http://schemas.microsoft.com/office/powerpoint/2010/main" val="1796067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What’s the difference between this and CDI?</a:t>
            </a:r>
          </a:p>
          <a:p>
            <a:endParaRPr lang="en-US" dirty="0" smtClean="0"/>
          </a:p>
          <a:p>
            <a:r>
              <a:rPr lang="en-US" dirty="0" smtClean="0"/>
              <a:t>CDI qualifications:</a:t>
            </a:r>
          </a:p>
          <a:p>
            <a:pPr marL="1600200" lvl="2" indent="-457200">
              <a:spcBef>
                <a:spcPts val="1200"/>
              </a:spcBef>
              <a:buFont typeface="Arial" panose="020B0604020202020204" pitchFamily="34" charset="0"/>
              <a:buChar char="•"/>
            </a:pPr>
            <a:r>
              <a:rPr lang="en-US" sz="2800" dirty="0" smtClean="0">
                <a:solidFill>
                  <a:schemeClr val="bg1"/>
                </a:solidFill>
              </a:rPr>
              <a:t>Native language user- ASL.</a:t>
            </a:r>
          </a:p>
          <a:p>
            <a:pPr marL="1600200" lvl="2" indent="-457200">
              <a:spcBef>
                <a:spcPts val="1200"/>
              </a:spcBef>
              <a:buFont typeface="Arial" panose="020B0604020202020204" pitchFamily="34" charset="0"/>
              <a:buChar char="•"/>
            </a:pPr>
            <a:r>
              <a:rPr lang="en-US" sz="2800" dirty="0" smtClean="0">
                <a:solidFill>
                  <a:schemeClr val="bg1"/>
                </a:solidFill>
              </a:rPr>
              <a:t>Mentoring with a trained/licensed CDI</a:t>
            </a:r>
          </a:p>
          <a:p>
            <a:pPr marL="1600200" lvl="2" indent="-457200">
              <a:spcBef>
                <a:spcPts val="1200"/>
              </a:spcBef>
              <a:buFont typeface="Arial" panose="020B0604020202020204" pitchFamily="34" charset="0"/>
              <a:buChar char="•"/>
            </a:pPr>
            <a:r>
              <a:rPr lang="en-US" sz="2800" dirty="0" smtClean="0">
                <a:solidFill>
                  <a:schemeClr val="bg1"/>
                </a:solidFill>
              </a:rPr>
              <a:t>Certification through RID</a:t>
            </a:r>
          </a:p>
          <a:p>
            <a:pPr marL="1600200" lvl="2" indent="-457200">
              <a:spcBef>
                <a:spcPts val="1200"/>
              </a:spcBef>
              <a:buFont typeface="Arial" panose="020B0604020202020204" pitchFamily="34" charset="0"/>
              <a:buChar char="•"/>
            </a:pPr>
            <a:r>
              <a:rPr lang="en-US" sz="2800" dirty="0" smtClean="0">
                <a:solidFill>
                  <a:schemeClr val="bg1"/>
                </a:solidFill>
              </a:rPr>
              <a:t>Interpreter Training Program- Option</a:t>
            </a:r>
          </a:p>
          <a:p>
            <a:endParaRPr lang="en-US" dirty="0"/>
          </a:p>
        </p:txBody>
      </p:sp>
      <p:sp>
        <p:nvSpPr>
          <p:cNvPr id="4" name="Slide Number Placeholder 3"/>
          <p:cNvSpPr>
            <a:spLocks noGrp="1"/>
          </p:cNvSpPr>
          <p:nvPr>
            <p:ph type="sldNum" sz="quarter" idx="10"/>
          </p:nvPr>
        </p:nvSpPr>
        <p:spPr/>
        <p:txBody>
          <a:bodyPr/>
          <a:lstStyle/>
          <a:p>
            <a:fld id="{5A1BC421-5A19-4E4B-959E-4EE4C17D48C7}" type="slidenum">
              <a:rPr lang="en-US" smtClean="0"/>
              <a:t>8</a:t>
            </a:fld>
            <a:endParaRPr lang="en-US"/>
          </a:p>
        </p:txBody>
      </p:sp>
    </p:spTree>
    <p:extLst>
      <p:ext uri="{BB962C8B-B14F-4D97-AF65-F5344CB8AC3E}">
        <p14:creationId xmlns:p14="http://schemas.microsoft.com/office/powerpoint/2010/main" val="1938879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5A1BC421-5A19-4E4B-959E-4EE4C17D48C7}" type="slidenum">
              <a:rPr lang="en-US" smtClean="0"/>
              <a:t>9</a:t>
            </a:fld>
            <a:endParaRPr lang="en-US"/>
          </a:p>
        </p:txBody>
      </p:sp>
    </p:spTree>
    <p:extLst>
      <p:ext uri="{BB962C8B-B14F-4D97-AF65-F5344CB8AC3E}">
        <p14:creationId xmlns:p14="http://schemas.microsoft.com/office/powerpoint/2010/main" val="1280444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latin typeface="Arial" panose="020B0604020202020204" pitchFamily="34" charset="0"/>
              </a:rPr>
              <a:t>“The new regulations give covered entities the choice of using VRI or on-site interpreters in situations where either would be effective. VRI can be especially useful in rural areas where on-site interpreters may be difficult to obtain. Additionally, there may be some cost advantages in using VRI in certain circumstances. However, VRI will not be effective in all circumstances. For example, it will not be effective if the person who needs the interpreter has difficulty seeing the screen (either because of vision loss or because he or she cannot be properly positioned to see the screen, because of an injury or other condition). In these circumstances, an on-site interpreter may be required.”</a:t>
            </a:r>
            <a:endParaRPr lang="en-US"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5A1BC421-5A19-4E4B-959E-4EE4C17D48C7}" type="slidenum">
              <a:rPr lang="en-US" smtClean="0"/>
              <a:t>10</a:t>
            </a:fld>
            <a:endParaRPr lang="en-US"/>
          </a:p>
        </p:txBody>
      </p:sp>
    </p:spTree>
    <p:extLst>
      <p:ext uri="{BB962C8B-B14F-4D97-AF65-F5344CB8AC3E}">
        <p14:creationId xmlns:p14="http://schemas.microsoft.com/office/powerpoint/2010/main" val="38795433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solidFill>
                  <a:prstClr val="black">
                    <a:lumMod val="95000"/>
                    <a:lumOff val="5000"/>
                  </a:prstClr>
                </a:solidFill>
              </a:rPr>
              <a:pPr/>
              <a:t>6/29/2018</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a:t>
            </a:fld>
            <a:endParaRPr lang="en-US" dirty="0">
              <a:solidFill>
                <a:prstClr val="black">
                  <a:lumMod val="95000"/>
                  <a:lumOff val="5000"/>
                </a:prstClr>
              </a:solidFill>
            </a:endParaRPr>
          </a:p>
        </p:txBody>
      </p:sp>
      <p:sp>
        <p:nvSpPr>
          <p:cNvPr id="13" name="Rectangle 12"/>
          <p:cNvSpPr/>
          <p:nvPr/>
        </p:nvSpPr>
        <p:spPr>
          <a:xfrm>
            <a:off x="0" y="0"/>
            <a:ext cx="12192000" cy="4572001"/>
          </a:xfrm>
          <a:prstGeom prst="rect">
            <a:avLst/>
          </a:prstGeom>
          <a:blipFill dpi="0" rotWithShape="1">
            <a:blip r:embed="rId2">
              <a:duotone>
                <a:schemeClr val="accent2">
                  <a:shade val="45000"/>
                  <a:satMod val="135000"/>
                </a:schemeClr>
                <a:prstClr val="white"/>
              </a:duotone>
            </a:blip>
            <a:srcRect/>
            <a:tile tx="-393700" ty="-825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5550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solidFill>
                  <a:prstClr val="black">
                    <a:lumMod val="95000"/>
                    <a:lumOff val="5000"/>
                  </a:prstClr>
                </a:solidFill>
              </a:rPr>
              <a:pPr/>
              <a:t>6/29/2018</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979096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solidFill>
                  <a:prstClr val="black">
                    <a:lumMod val="95000"/>
                    <a:lumOff val="5000"/>
                  </a:prstClr>
                </a:solidFill>
              </a:rPr>
              <a:pPr/>
              <a:t>6/29/2018</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a:t>
            </a:fld>
            <a:endParaRPr lang="en-US" dirty="0">
              <a:solidFill>
                <a:prstClr val="black">
                  <a:lumMod val="95000"/>
                  <a:lumOff val="5000"/>
                </a:prstClr>
              </a:solidFill>
            </a:endParaRPr>
          </a:p>
        </p:txBody>
      </p:sp>
      <p:cxnSp>
        <p:nvCxnSpPr>
          <p:cNvPr id="8" name="Straight Connector 7"/>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381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solidFill>
                  <a:prstClr val="black">
                    <a:lumMod val="95000"/>
                    <a:lumOff val="5000"/>
                  </a:prstClr>
                </a:solidFill>
              </a:rPr>
              <a:pPr/>
              <a:t>6/29/2018</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a:t>
            </a:fld>
            <a:endParaRPr lang="en-US" dirty="0">
              <a:solidFill>
                <a:prstClr val="black">
                  <a:lumMod val="95000"/>
                  <a:lumOff val="5000"/>
                </a:prstClr>
              </a:solidFill>
            </a:endParaRPr>
          </a:p>
        </p:txBody>
      </p:sp>
      <p:sp>
        <p:nvSpPr>
          <p:cNvPr id="13" name="Rectangle 12"/>
          <p:cNvSpPr/>
          <p:nvPr/>
        </p:nvSpPr>
        <p:spPr>
          <a:xfrm>
            <a:off x="0" y="0"/>
            <a:ext cx="12192000" cy="4572001"/>
          </a:xfrm>
          <a:prstGeom prst="rect">
            <a:avLst/>
          </a:prstGeom>
          <a:blipFill dpi="0" rotWithShape="1">
            <a:blip r:embed="rId2">
              <a:duotone>
                <a:schemeClr val="accent2">
                  <a:shade val="45000"/>
                  <a:satMod val="135000"/>
                </a:schemeClr>
                <a:prstClr val="white"/>
              </a:duotone>
            </a:blip>
            <a:srcRect/>
            <a:tile tx="-393700" ty="-825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691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solidFill>
                  <a:prstClr val="black">
                    <a:lumMod val="95000"/>
                    <a:lumOff val="5000"/>
                  </a:prstClr>
                </a:solidFill>
              </a:rPr>
              <a:pPr/>
              <a:t>6/29/2018</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3906199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solidFill>
                  <a:prstClr val="black">
                    <a:lumMod val="95000"/>
                    <a:lumOff val="5000"/>
                  </a:prstClr>
                </a:solidFill>
              </a:rPr>
              <a:pPr/>
              <a:t>6/29/2018</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a:t>
            </a:fld>
            <a:endParaRPr lang="en-US" dirty="0">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0"/>
            <a:ext cx="12192000" cy="4572000"/>
          </a:xfrm>
          <a:prstGeom prst="rect">
            <a:avLst/>
          </a:prstGeom>
          <a:blipFill dpi="0" rotWithShape="1">
            <a:blip r:embed="rId2">
              <a:duotone>
                <a:schemeClr val="accent1">
                  <a:shade val="45000"/>
                  <a:satMod val="135000"/>
                </a:schemeClr>
                <a:prstClr val="white"/>
              </a:duotone>
            </a:blip>
            <a:srcRect/>
            <a:tile tx="-393700" ty="-825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05249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solidFill>
                  <a:prstClr val="black">
                    <a:lumMod val="95000"/>
                    <a:lumOff val="5000"/>
                  </a:prstClr>
                </a:solidFill>
              </a:rPr>
              <a:pPr/>
              <a:t>6/29/2018</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458362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solidFill>
                  <a:prstClr val="black">
                    <a:lumMod val="95000"/>
                    <a:lumOff val="5000"/>
                  </a:prstClr>
                </a:solidFill>
              </a:rPr>
              <a:pPr/>
              <a:t>6/29/2018</a:t>
            </a:fld>
            <a:endParaRPr lang="en-US" dirty="0">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5000"/>
                  <a:lumOff val="5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1734977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solidFill>
                  <a:prstClr val="black">
                    <a:lumMod val="95000"/>
                    <a:lumOff val="5000"/>
                  </a:prstClr>
                </a:solidFill>
              </a:rPr>
              <a:pPr/>
              <a:t>6/29/2018</a:t>
            </a:fld>
            <a:endParaRPr lang="en-US" dirty="0">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95000"/>
                  <a:lumOff val="5000"/>
                </a:prstClr>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2134182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solidFill>
                  <a:prstClr val="black">
                    <a:lumMod val="95000"/>
                    <a:lumOff val="5000"/>
                  </a:prstClr>
                </a:solidFill>
              </a:rPr>
              <a:pPr/>
              <a:t>6/29/2018</a:t>
            </a:fld>
            <a:endParaRPr lang="en-US" dirty="0">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95000"/>
                  <a:lumOff val="5000"/>
                </a:prstClr>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1443174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solidFill>
                  <a:prstClr val="black">
                    <a:lumMod val="95000"/>
                    <a:lumOff val="5000"/>
                  </a:prstClr>
                </a:solidFill>
              </a:rPr>
              <a:pPr/>
              <a:t>6/29/2018</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1613609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solidFill>
                  <a:prstClr val="black">
                    <a:lumMod val="95000"/>
                    <a:lumOff val="5000"/>
                  </a:prstClr>
                </a:solidFill>
              </a:rPr>
              <a:pPr/>
              <a:t>6/29/2018</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9737144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solidFill>
                  <a:prstClr val="black">
                    <a:lumMod val="95000"/>
                    <a:lumOff val="5000"/>
                  </a:prstClr>
                </a:solidFill>
              </a:rPr>
              <a:pPr/>
              <a:t>6/29/2018</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867E5644-1E61-4311-A31E-84CB9C7AA8A9}" type="slidenum">
              <a:rPr lang="en-US" dirty="0">
                <a:solidFill>
                  <a:prstClr val="black">
                    <a:lumMod val="95000"/>
                    <a:lumOff val="5000"/>
                  </a:prstClr>
                </a:solidFill>
              </a:rPr>
              <a:pPr/>
              <a:t>‹#›</a:t>
            </a:fld>
            <a:endParaRPr lang="en-US" dirty="0">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1040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solidFill>
                  <a:prstClr val="black">
                    <a:lumMod val="95000"/>
                    <a:lumOff val="5000"/>
                  </a:prstClr>
                </a:solidFill>
              </a:rPr>
              <a:pPr/>
              <a:t>6/29/2018</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12700199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solidFill>
                  <a:prstClr val="black">
                    <a:lumMod val="95000"/>
                    <a:lumOff val="5000"/>
                  </a:prstClr>
                </a:solidFill>
              </a:rPr>
              <a:pPr/>
              <a:t>6/29/2018</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a:t>
            </a:fld>
            <a:endParaRPr lang="en-US" dirty="0">
              <a:solidFill>
                <a:prstClr val="black">
                  <a:lumMod val="95000"/>
                  <a:lumOff val="5000"/>
                </a:prstClr>
              </a:solidFill>
            </a:endParaRPr>
          </a:p>
        </p:txBody>
      </p:sp>
      <p:cxnSp>
        <p:nvCxnSpPr>
          <p:cNvPr id="8" name="Straight Connector 7"/>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010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solidFill>
                  <a:prstClr val="black">
                    <a:lumMod val="95000"/>
                    <a:lumOff val="5000"/>
                  </a:prstClr>
                </a:solidFill>
              </a:rPr>
              <a:pPr/>
              <a:t>6/29/2018</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a:t>
            </a:fld>
            <a:endParaRPr lang="en-US" dirty="0">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0"/>
            <a:ext cx="12192000" cy="4572000"/>
          </a:xfrm>
          <a:prstGeom prst="rect">
            <a:avLst/>
          </a:prstGeom>
          <a:blipFill dpi="0" rotWithShape="1">
            <a:blip r:embed="rId2">
              <a:duotone>
                <a:schemeClr val="accent1">
                  <a:shade val="45000"/>
                  <a:satMod val="135000"/>
                </a:schemeClr>
                <a:prstClr val="white"/>
              </a:duotone>
            </a:blip>
            <a:srcRect/>
            <a:tile tx="-393700" ty="-825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60201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solidFill>
                  <a:prstClr val="black">
                    <a:lumMod val="95000"/>
                    <a:lumOff val="5000"/>
                  </a:prstClr>
                </a:solidFill>
              </a:rPr>
              <a:pPr/>
              <a:t>6/29/2018</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2328475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solidFill>
                  <a:prstClr val="black">
                    <a:lumMod val="95000"/>
                    <a:lumOff val="5000"/>
                  </a:prstClr>
                </a:solidFill>
              </a:rPr>
              <a:pPr/>
              <a:t>6/29/2018</a:t>
            </a:fld>
            <a:endParaRPr lang="en-US" dirty="0">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5000"/>
                  <a:lumOff val="5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1534148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solidFill>
                  <a:prstClr val="black">
                    <a:lumMod val="95000"/>
                    <a:lumOff val="5000"/>
                  </a:prstClr>
                </a:solidFill>
              </a:rPr>
              <a:pPr/>
              <a:t>6/29/2018</a:t>
            </a:fld>
            <a:endParaRPr lang="en-US" dirty="0">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95000"/>
                  <a:lumOff val="5000"/>
                </a:prstClr>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2869722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solidFill>
                  <a:prstClr val="black">
                    <a:lumMod val="95000"/>
                    <a:lumOff val="5000"/>
                  </a:prstClr>
                </a:solidFill>
              </a:rPr>
              <a:pPr/>
              <a:t>6/29/2018</a:t>
            </a:fld>
            <a:endParaRPr lang="en-US" dirty="0">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95000"/>
                  <a:lumOff val="5000"/>
                </a:prstClr>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3855114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solidFill>
                  <a:prstClr val="black">
                    <a:lumMod val="95000"/>
                    <a:lumOff val="5000"/>
                  </a:prstClr>
                </a:solidFill>
              </a:rPr>
              <a:pPr/>
              <a:t>6/29/2018</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884291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solidFill>
                  <a:prstClr val="black">
                    <a:lumMod val="95000"/>
                    <a:lumOff val="5000"/>
                  </a:prstClr>
                </a:solidFill>
              </a:rPr>
              <a:pPr/>
              <a:t>6/29/2018</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867E5644-1E61-4311-A31E-84CB9C7AA8A9}" type="slidenum">
              <a:rPr lang="en-US" dirty="0">
                <a:solidFill>
                  <a:prstClr val="black">
                    <a:lumMod val="95000"/>
                    <a:lumOff val="5000"/>
                  </a:prstClr>
                </a:solidFill>
              </a:rPr>
              <a:pPr/>
              <a:t>‹#›</a:t>
            </a:fld>
            <a:endParaRPr lang="en-US" dirty="0">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020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457200"/>
            <a:fld id="{90298CD5-6C1E-4009-B41F-6DF62E31D3BE}" type="datetimeFigureOut">
              <a:rPr lang="en-US" dirty="0">
                <a:solidFill>
                  <a:prstClr val="black">
                    <a:lumMod val="95000"/>
                    <a:lumOff val="5000"/>
                  </a:prstClr>
                </a:solidFill>
              </a:rPr>
              <a:pPr defTabSz="457200"/>
              <a:t>6/29/2018</a:t>
            </a:fld>
            <a:endParaRPr lang="en-US" dirty="0">
              <a:solidFill>
                <a:prstClr val="black">
                  <a:lumMod val="95000"/>
                  <a:lumOff val="5000"/>
                </a:prstClr>
              </a:solidFill>
            </a:endParaRPr>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defTabSz="457200"/>
            <a:endParaRPr lang="en-US" dirty="0">
              <a:solidFill>
                <a:prstClr val="black">
                  <a:lumMod val="95000"/>
                  <a:lumOff val="5000"/>
                </a:prstClr>
              </a:solidFill>
            </a:endParaRP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457200"/>
            <a:fld id="{4FAB73BC-B049-4115-A692-8D63A059BFB8}" type="slidenum">
              <a:rPr lang="en-US" dirty="0">
                <a:solidFill>
                  <a:prstClr val="black">
                    <a:lumMod val="95000"/>
                    <a:lumOff val="5000"/>
                  </a:prstClr>
                </a:solidFill>
              </a:rPr>
              <a:pPr defTabSz="457200"/>
              <a:t>‹#›</a:t>
            </a:fld>
            <a:endParaRPr lang="en-US" dirty="0">
              <a:solidFill>
                <a:prstClr val="black">
                  <a:lumMod val="95000"/>
                  <a:lumOff val="5000"/>
                </a:prstClr>
              </a:solidFill>
            </a:endParaRPr>
          </a:p>
        </p:txBody>
      </p:sp>
      <p:cxnSp>
        <p:nvCxnSpPr>
          <p:cNvPr id="8" name="Straight Connector 7"/>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47134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457200"/>
            <a:fld id="{90298CD5-6C1E-4009-B41F-6DF62E31D3BE}" type="datetimeFigureOut">
              <a:rPr lang="en-US" dirty="0">
                <a:solidFill>
                  <a:prstClr val="black">
                    <a:lumMod val="95000"/>
                    <a:lumOff val="5000"/>
                  </a:prstClr>
                </a:solidFill>
              </a:rPr>
              <a:pPr defTabSz="457200"/>
              <a:t>6/29/2018</a:t>
            </a:fld>
            <a:endParaRPr lang="en-US" dirty="0">
              <a:solidFill>
                <a:prstClr val="black">
                  <a:lumMod val="95000"/>
                  <a:lumOff val="5000"/>
                </a:prstClr>
              </a:solidFill>
            </a:endParaRPr>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defTabSz="457200"/>
            <a:endParaRPr lang="en-US" dirty="0">
              <a:solidFill>
                <a:prstClr val="black">
                  <a:lumMod val="95000"/>
                  <a:lumOff val="5000"/>
                </a:prstClr>
              </a:solidFill>
            </a:endParaRP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457200"/>
            <a:fld id="{4FAB73BC-B049-4115-A692-8D63A059BFB8}" type="slidenum">
              <a:rPr lang="en-US" dirty="0">
                <a:solidFill>
                  <a:prstClr val="black">
                    <a:lumMod val="95000"/>
                    <a:lumOff val="5000"/>
                  </a:prstClr>
                </a:solidFill>
              </a:rPr>
              <a:pPr defTabSz="457200"/>
              <a:t>‹#›</a:t>
            </a:fld>
            <a:endParaRPr lang="en-US" dirty="0">
              <a:solidFill>
                <a:prstClr val="black">
                  <a:lumMod val="95000"/>
                  <a:lumOff val="5000"/>
                </a:prstClr>
              </a:solidFill>
            </a:endParaRPr>
          </a:p>
        </p:txBody>
      </p:sp>
      <p:cxnSp>
        <p:nvCxnSpPr>
          <p:cNvPr id="8" name="Straight Connector 7"/>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57014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png"/><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5017141"/>
            <a:ext cx="7772400" cy="1463040"/>
          </a:xfrm>
        </p:spPr>
        <p:txBody>
          <a:bodyPr>
            <a:normAutofit fontScale="90000"/>
          </a:bodyPr>
          <a:lstStyle/>
          <a:p>
            <a:r>
              <a:rPr lang="en-US" sz="4400" cap="none" dirty="0"/>
              <a:t>WORKING WITH THE DEAF AND </a:t>
            </a:r>
            <a:br>
              <a:rPr lang="en-US" sz="4400" cap="none" dirty="0"/>
            </a:br>
            <a:r>
              <a:rPr lang="en-US" sz="4400" cap="none" dirty="0"/>
              <a:t>HARD OF HEARING COMMUNITY</a:t>
            </a:r>
            <a:br>
              <a:rPr lang="en-US" sz="4400" cap="none" dirty="0"/>
            </a:br>
            <a:r>
              <a:rPr lang="en-US" sz="4400" cap="none" dirty="0"/>
              <a:t>&amp; VRI BEST PRACTICES</a:t>
            </a:r>
            <a:endParaRPr lang="en-US" sz="2000" i="1" cap="none" dirty="0">
              <a:latin typeface="+mn-lt"/>
            </a:endParaRPr>
          </a:p>
        </p:txBody>
      </p:sp>
      <p:sp>
        <p:nvSpPr>
          <p:cNvPr id="3" name="Subtitle 2"/>
          <p:cNvSpPr>
            <a:spLocks noGrp="1"/>
          </p:cNvSpPr>
          <p:nvPr>
            <p:ph type="subTitle" idx="1"/>
          </p:nvPr>
        </p:nvSpPr>
        <p:spPr/>
        <p:txBody>
          <a:bodyPr/>
          <a:lstStyle/>
          <a:p>
            <a:r>
              <a:rPr lang="en-US" dirty="0" smtClean="0"/>
              <a:t>Victor Collazo</a:t>
            </a:r>
          </a:p>
          <a:p>
            <a:r>
              <a:rPr lang="en-US" dirty="0"/>
              <a:t>ASL Center </a:t>
            </a:r>
            <a:r>
              <a:rPr lang="en-US" dirty="0" smtClean="0"/>
              <a:t>Manager</a:t>
            </a:r>
            <a:endParaRPr lang="en-US" dirty="0"/>
          </a:p>
        </p:txBody>
      </p:sp>
      <p:sp>
        <p:nvSpPr>
          <p:cNvPr id="4" name="Rectangle 3"/>
          <p:cNvSpPr/>
          <p:nvPr/>
        </p:nvSpPr>
        <p:spPr>
          <a:xfrm>
            <a:off x="0" y="0"/>
            <a:ext cx="12192000" cy="45815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2771" y="556446"/>
            <a:ext cx="4346457" cy="3468631"/>
          </a:xfrm>
          <a:prstGeom prst="rect">
            <a:avLst/>
          </a:prstGeom>
        </p:spPr>
      </p:pic>
    </p:spTree>
    <p:extLst>
      <p:ext uri="{BB962C8B-B14F-4D97-AF65-F5344CB8AC3E}">
        <p14:creationId xmlns:p14="http://schemas.microsoft.com/office/powerpoint/2010/main" val="1705576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594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457199" y="6042296"/>
            <a:ext cx="9934575" cy="815703"/>
          </a:xfrm>
          <a:prstGeom prst="rect">
            <a:avLst/>
          </a:prstGeom>
        </p:spPr>
        <p:txBody>
          <a:bodyPr anchor="ct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4400" cap="none" dirty="0" smtClean="0"/>
              <a:t>VRI - Regulations</a:t>
            </a:r>
            <a:endParaRPr lang="en-US" sz="4400" cap="none" dirty="0"/>
          </a:p>
        </p:txBody>
      </p:sp>
      <p:sp>
        <p:nvSpPr>
          <p:cNvPr id="21" name="Rectangle 20"/>
          <p:cNvSpPr/>
          <p:nvPr/>
        </p:nvSpPr>
        <p:spPr>
          <a:xfrm flipV="1">
            <a:off x="393857" y="6068423"/>
            <a:ext cx="9144" cy="670560"/>
          </a:xfrm>
          <a:prstGeom prst="rect">
            <a:avLst/>
          </a:prstGeom>
          <a:solidFill>
            <a:srgbClr val="2E8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393857" y="0"/>
            <a:ext cx="0" cy="594360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0774" y="6167092"/>
            <a:ext cx="1990725" cy="473222"/>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3342" y="414667"/>
            <a:ext cx="5167423" cy="5167423"/>
          </a:xfrm>
          <a:prstGeom prst="rect">
            <a:avLst/>
          </a:prstGeom>
        </p:spPr>
      </p:pic>
      <p:sp>
        <p:nvSpPr>
          <p:cNvPr id="15" name="Rectangle 14"/>
          <p:cNvSpPr/>
          <p:nvPr/>
        </p:nvSpPr>
        <p:spPr>
          <a:xfrm>
            <a:off x="488052" y="350874"/>
            <a:ext cx="11609754" cy="5231216"/>
          </a:xfrm>
          <a:prstGeom prst="rect">
            <a:avLst/>
          </a:prstGeom>
          <a:solidFill>
            <a:schemeClr val="accent6">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14895" y="863530"/>
            <a:ext cx="11521440" cy="4216539"/>
          </a:xfrm>
          <a:prstGeom prst="rect">
            <a:avLst/>
          </a:prstGeom>
          <a:noFill/>
        </p:spPr>
        <p:txBody>
          <a:bodyPr wrap="square" rtlCol="0" anchor="ctr">
            <a:spAutoFit/>
          </a:bodyPr>
          <a:lstStyle/>
          <a:p>
            <a:pPr marL="685800" indent="-685800">
              <a:spcAft>
                <a:spcPts val="1200"/>
              </a:spcAft>
              <a:buFont typeface="Arial" panose="020B0604020202020204" pitchFamily="34" charset="0"/>
              <a:buChar char="•"/>
            </a:pPr>
            <a:r>
              <a:rPr lang="en-US" sz="4000" dirty="0" smtClean="0">
                <a:solidFill>
                  <a:schemeClr val="bg1"/>
                </a:solidFill>
              </a:rPr>
              <a:t>What does </a:t>
            </a:r>
            <a:r>
              <a:rPr lang="en-US" sz="4000" dirty="0">
                <a:solidFill>
                  <a:schemeClr val="bg1"/>
                </a:solidFill>
              </a:rPr>
              <a:t>the Department of Justice think of VRI</a:t>
            </a:r>
            <a:r>
              <a:rPr lang="en-US" sz="4000" dirty="0" smtClean="0">
                <a:solidFill>
                  <a:schemeClr val="bg1"/>
                </a:solidFill>
              </a:rPr>
              <a:t>?</a:t>
            </a:r>
          </a:p>
          <a:p>
            <a:pPr marL="1600200" lvl="2" indent="-457200">
              <a:spcBef>
                <a:spcPts val="1200"/>
              </a:spcBef>
              <a:buFont typeface="Arial" panose="020B0604020202020204" pitchFamily="34" charset="0"/>
              <a:buChar char="•"/>
            </a:pPr>
            <a:r>
              <a:rPr lang="en-US" sz="2800" dirty="0">
                <a:solidFill>
                  <a:schemeClr val="bg1"/>
                </a:solidFill>
              </a:rPr>
              <a:t>Entities can choose VRI or on-site</a:t>
            </a:r>
          </a:p>
          <a:p>
            <a:pPr marL="1600200" lvl="2" indent="-457200">
              <a:spcBef>
                <a:spcPts val="1200"/>
              </a:spcBef>
              <a:buFont typeface="Arial" panose="020B0604020202020204" pitchFamily="34" charset="0"/>
              <a:buChar char="•"/>
            </a:pPr>
            <a:r>
              <a:rPr lang="en-US" sz="2800" dirty="0">
                <a:solidFill>
                  <a:schemeClr val="bg1"/>
                </a:solidFill>
              </a:rPr>
              <a:t>VRI can be useful in rural areas where on-site </a:t>
            </a:r>
            <a:r>
              <a:rPr lang="en-US" sz="2800" dirty="0" smtClean="0">
                <a:solidFill>
                  <a:schemeClr val="bg1"/>
                </a:solidFill>
              </a:rPr>
              <a:t/>
            </a:r>
            <a:br>
              <a:rPr lang="en-US" sz="2800" dirty="0" smtClean="0">
                <a:solidFill>
                  <a:schemeClr val="bg1"/>
                </a:solidFill>
              </a:rPr>
            </a:br>
            <a:r>
              <a:rPr lang="en-US" sz="2800" dirty="0" smtClean="0">
                <a:solidFill>
                  <a:schemeClr val="bg1"/>
                </a:solidFill>
              </a:rPr>
              <a:t>interpreters </a:t>
            </a:r>
            <a:r>
              <a:rPr lang="en-US" sz="2800" dirty="0">
                <a:solidFill>
                  <a:schemeClr val="bg1"/>
                </a:solidFill>
              </a:rPr>
              <a:t>may be difficult to obtain. </a:t>
            </a:r>
          </a:p>
          <a:p>
            <a:pPr marL="1600200" lvl="2" indent="-457200">
              <a:spcBef>
                <a:spcPts val="1200"/>
              </a:spcBef>
              <a:buFont typeface="Arial" panose="020B0604020202020204" pitchFamily="34" charset="0"/>
              <a:buChar char="•"/>
            </a:pPr>
            <a:r>
              <a:rPr lang="en-US" sz="2800" dirty="0">
                <a:solidFill>
                  <a:schemeClr val="bg1"/>
                </a:solidFill>
              </a:rPr>
              <a:t>May be cost </a:t>
            </a:r>
            <a:r>
              <a:rPr lang="en-US" sz="2800" dirty="0" smtClean="0">
                <a:solidFill>
                  <a:schemeClr val="bg1"/>
                </a:solidFill>
              </a:rPr>
              <a:t>effective</a:t>
            </a:r>
          </a:p>
          <a:p>
            <a:pPr marL="685800" lvl="1">
              <a:spcBef>
                <a:spcPts val="1200"/>
              </a:spcBef>
            </a:pPr>
            <a:r>
              <a:rPr lang="en-US" sz="2800" dirty="0" smtClean="0">
                <a:solidFill>
                  <a:schemeClr val="bg1"/>
                </a:solidFill>
              </a:rPr>
              <a:t>However,</a:t>
            </a:r>
          </a:p>
          <a:p>
            <a:pPr marL="1143000" lvl="2">
              <a:spcBef>
                <a:spcPts val="1200"/>
              </a:spcBef>
            </a:pPr>
            <a:r>
              <a:rPr lang="en-US" sz="2800" dirty="0" smtClean="0">
                <a:solidFill>
                  <a:schemeClr val="bg1"/>
                </a:solidFill>
              </a:rPr>
              <a:t>“</a:t>
            </a:r>
            <a:r>
              <a:rPr lang="en-US" sz="2800" dirty="0">
                <a:solidFill>
                  <a:schemeClr val="bg1"/>
                </a:solidFill>
              </a:rPr>
              <a:t>VRI will not be effective in all circumstances</a:t>
            </a:r>
            <a:r>
              <a:rPr lang="en-US" sz="2800" dirty="0" smtClean="0">
                <a:solidFill>
                  <a:schemeClr val="bg1"/>
                </a:solidFill>
              </a:rPr>
              <a:t>”</a:t>
            </a:r>
            <a:endParaRPr lang="en-US" sz="2800" dirty="0">
              <a:solidFill>
                <a:schemeClr val="bg1"/>
              </a:solidFill>
            </a:endParaRPr>
          </a:p>
        </p:txBody>
      </p:sp>
      <p:sp>
        <p:nvSpPr>
          <p:cNvPr id="13" name="Content Placeholder 2"/>
          <p:cNvSpPr txBox="1">
            <a:spLocks/>
          </p:cNvSpPr>
          <p:nvPr/>
        </p:nvSpPr>
        <p:spPr>
          <a:xfrm>
            <a:off x="974179" y="5592732"/>
            <a:ext cx="3175833" cy="41943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dirty="0">
                <a:solidFill>
                  <a:schemeClr val="bg1"/>
                </a:solidFill>
              </a:rPr>
              <a:t>http://www.ada.gov/effective-comm.htm</a:t>
            </a:r>
          </a:p>
        </p:txBody>
      </p:sp>
    </p:spTree>
    <p:extLst>
      <p:ext uri="{BB962C8B-B14F-4D97-AF65-F5344CB8AC3E}">
        <p14:creationId xmlns:p14="http://schemas.microsoft.com/office/powerpoint/2010/main" val="22649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594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457199" y="6042296"/>
            <a:ext cx="9934575" cy="815703"/>
          </a:xfrm>
          <a:prstGeom prst="rect">
            <a:avLst/>
          </a:prstGeom>
        </p:spPr>
        <p:txBody>
          <a:bodyPr anchor="ct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4400" cap="none" dirty="0"/>
              <a:t>VRI - Regulations</a:t>
            </a:r>
          </a:p>
        </p:txBody>
      </p:sp>
      <p:sp>
        <p:nvSpPr>
          <p:cNvPr id="21" name="Rectangle 20"/>
          <p:cNvSpPr/>
          <p:nvPr/>
        </p:nvSpPr>
        <p:spPr>
          <a:xfrm flipV="1">
            <a:off x="393857" y="6068423"/>
            <a:ext cx="9144" cy="670560"/>
          </a:xfrm>
          <a:prstGeom prst="rect">
            <a:avLst/>
          </a:prstGeom>
          <a:solidFill>
            <a:srgbClr val="2E8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393857" y="0"/>
            <a:ext cx="0" cy="594360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0774" y="6167092"/>
            <a:ext cx="1990725" cy="47322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3342" y="414667"/>
            <a:ext cx="5167423" cy="5167423"/>
          </a:xfrm>
          <a:prstGeom prst="rect">
            <a:avLst/>
          </a:prstGeom>
        </p:spPr>
      </p:pic>
      <p:sp>
        <p:nvSpPr>
          <p:cNvPr id="12" name="Rectangle 11"/>
          <p:cNvSpPr/>
          <p:nvPr/>
        </p:nvSpPr>
        <p:spPr>
          <a:xfrm>
            <a:off x="582247" y="361516"/>
            <a:ext cx="11609754" cy="5231216"/>
          </a:xfrm>
          <a:prstGeom prst="rect">
            <a:avLst/>
          </a:prstGeom>
          <a:solidFill>
            <a:schemeClr val="accent6">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14895" y="512610"/>
            <a:ext cx="11521440" cy="707886"/>
          </a:xfrm>
          <a:prstGeom prst="rect">
            <a:avLst/>
          </a:prstGeom>
          <a:noFill/>
        </p:spPr>
        <p:txBody>
          <a:bodyPr wrap="square" rtlCol="0" anchor="ctr">
            <a:spAutoFit/>
          </a:bodyPr>
          <a:lstStyle/>
          <a:p>
            <a:pPr marL="685800" indent="-685800">
              <a:spcAft>
                <a:spcPts val="1200"/>
              </a:spcAft>
              <a:buFont typeface="Arial" panose="020B0604020202020204" pitchFamily="34" charset="0"/>
              <a:buChar char="•"/>
            </a:pPr>
            <a:r>
              <a:rPr lang="en-US" sz="4000" dirty="0">
                <a:solidFill>
                  <a:schemeClr val="bg1"/>
                </a:solidFill>
              </a:rPr>
              <a:t>DOJ </a:t>
            </a:r>
            <a:r>
              <a:rPr lang="en-US" sz="4000" dirty="0" smtClean="0">
                <a:solidFill>
                  <a:schemeClr val="bg1"/>
                </a:solidFill>
              </a:rPr>
              <a:t>Standards for VRI:</a:t>
            </a:r>
          </a:p>
        </p:txBody>
      </p:sp>
      <p:sp>
        <p:nvSpPr>
          <p:cNvPr id="13" name="Content Placeholder 2"/>
          <p:cNvSpPr txBox="1">
            <a:spLocks/>
          </p:cNvSpPr>
          <p:nvPr/>
        </p:nvSpPr>
        <p:spPr>
          <a:xfrm>
            <a:off x="974179" y="5592732"/>
            <a:ext cx="3175833" cy="41943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dirty="0">
                <a:solidFill>
                  <a:schemeClr val="bg1"/>
                </a:solidFill>
              </a:rPr>
              <a:t>http://www.ada.gov/effective-comm.htm</a:t>
            </a:r>
          </a:p>
        </p:txBody>
      </p:sp>
      <p:sp>
        <p:nvSpPr>
          <p:cNvPr id="15" name="TextBox 14"/>
          <p:cNvSpPr txBox="1"/>
          <p:nvPr/>
        </p:nvSpPr>
        <p:spPr>
          <a:xfrm>
            <a:off x="582246" y="3526171"/>
            <a:ext cx="2770185" cy="830997"/>
          </a:xfrm>
          <a:prstGeom prst="rect">
            <a:avLst/>
          </a:prstGeom>
          <a:noFill/>
        </p:spPr>
        <p:txBody>
          <a:bodyPr wrap="square" rtlCol="0">
            <a:spAutoFit/>
          </a:bodyPr>
          <a:lstStyle/>
          <a:p>
            <a:pPr algn="ctr"/>
            <a:r>
              <a:rPr lang="en-US" sz="2400" b="1" dirty="0" smtClean="0">
                <a:solidFill>
                  <a:schemeClr val="bg1"/>
                </a:solidFill>
              </a:rPr>
              <a:t>HIGH-SPEED</a:t>
            </a:r>
            <a:br>
              <a:rPr lang="en-US" sz="2400" b="1" dirty="0" smtClean="0">
                <a:solidFill>
                  <a:schemeClr val="bg1"/>
                </a:solidFill>
              </a:rPr>
            </a:br>
            <a:r>
              <a:rPr lang="en-US" sz="2400" b="1" dirty="0" smtClean="0">
                <a:solidFill>
                  <a:schemeClr val="bg1"/>
                </a:solidFill>
              </a:rPr>
              <a:t>CONNECTION</a:t>
            </a:r>
          </a:p>
        </p:txBody>
      </p:sp>
      <p:sp>
        <p:nvSpPr>
          <p:cNvPr id="16" name="TextBox 15"/>
          <p:cNvSpPr txBox="1"/>
          <p:nvPr/>
        </p:nvSpPr>
        <p:spPr>
          <a:xfrm>
            <a:off x="3384392" y="3526171"/>
            <a:ext cx="2770185" cy="830997"/>
          </a:xfrm>
          <a:prstGeom prst="rect">
            <a:avLst/>
          </a:prstGeom>
          <a:noFill/>
        </p:spPr>
        <p:txBody>
          <a:bodyPr wrap="square" rtlCol="0">
            <a:spAutoFit/>
          </a:bodyPr>
          <a:lstStyle/>
          <a:p>
            <a:pPr algn="ctr"/>
            <a:r>
              <a:rPr lang="en-US" sz="2400" b="1" dirty="0" smtClean="0">
                <a:solidFill>
                  <a:schemeClr val="bg1"/>
                </a:solidFill>
              </a:rPr>
              <a:t>CLEAR </a:t>
            </a:r>
            <a:br>
              <a:rPr lang="en-US" sz="2400" b="1" dirty="0" smtClean="0">
                <a:solidFill>
                  <a:schemeClr val="bg1"/>
                </a:solidFill>
              </a:rPr>
            </a:br>
            <a:r>
              <a:rPr lang="en-US" sz="2400" b="1" dirty="0" smtClean="0">
                <a:solidFill>
                  <a:schemeClr val="bg1"/>
                </a:solidFill>
              </a:rPr>
              <a:t>VIDEO</a:t>
            </a:r>
            <a:endParaRPr lang="en-US" sz="2400" b="1" dirty="0">
              <a:solidFill>
                <a:schemeClr val="bg1"/>
              </a:solidFill>
            </a:endParaRPr>
          </a:p>
        </p:txBody>
      </p:sp>
      <p:sp>
        <p:nvSpPr>
          <p:cNvPr id="17" name="TextBox 16"/>
          <p:cNvSpPr txBox="1"/>
          <p:nvPr/>
        </p:nvSpPr>
        <p:spPr>
          <a:xfrm>
            <a:off x="6186537" y="3526171"/>
            <a:ext cx="2770185" cy="830997"/>
          </a:xfrm>
          <a:prstGeom prst="rect">
            <a:avLst/>
          </a:prstGeom>
          <a:noFill/>
        </p:spPr>
        <p:txBody>
          <a:bodyPr wrap="square" rtlCol="0">
            <a:spAutoFit/>
          </a:bodyPr>
          <a:lstStyle/>
          <a:p>
            <a:pPr algn="ctr"/>
            <a:r>
              <a:rPr lang="en-US" sz="2400" b="1" dirty="0" smtClean="0">
                <a:solidFill>
                  <a:schemeClr val="bg1"/>
                </a:solidFill>
              </a:rPr>
              <a:t>CLEAR</a:t>
            </a:r>
            <a:br>
              <a:rPr lang="en-US" sz="2400" b="1" dirty="0" smtClean="0">
                <a:solidFill>
                  <a:schemeClr val="bg1"/>
                </a:solidFill>
              </a:rPr>
            </a:br>
            <a:r>
              <a:rPr lang="en-US" sz="2400" b="1" dirty="0" smtClean="0">
                <a:solidFill>
                  <a:schemeClr val="bg1"/>
                </a:solidFill>
              </a:rPr>
              <a:t>SOUND</a:t>
            </a:r>
            <a:endParaRPr lang="en-US" sz="2400" b="1" dirty="0">
              <a:solidFill>
                <a:schemeClr val="bg1"/>
              </a:solidFill>
            </a:endParaRPr>
          </a:p>
        </p:txBody>
      </p:sp>
      <p:sp>
        <p:nvSpPr>
          <p:cNvPr id="22" name="TextBox 21"/>
          <p:cNvSpPr txBox="1"/>
          <p:nvPr/>
        </p:nvSpPr>
        <p:spPr>
          <a:xfrm>
            <a:off x="8956723" y="3526171"/>
            <a:ext cx="2770185" cy="830997"/>
          </a:xfrm>
          <a:prstGeom prst="rect">
            <a:avLst/>
          </a:prstGeom>
          <a:noFill/>
        </p:spPr>
        <p:txBody>
          <a:bodyPr wrap="square" rtlCol="0">
            <a:spAutoFit/>
          </a:bodyPr>
          <a:lstStyle/>
          <a:p>
            <a:pPr algn="ctr"/>
            <a:r>
              <a:rPr lang="en-US" sz="2400" b="1" dirty="0" smtClean="0">
                <a:solidFill>
                  <a:schemeClr val="bg1"/>
                </a:solidFill>
              </a:rPr>
              <a:t>STAFF</a:t>
            </a:r>
            <a:br>
              <a:rPr lang="en-US" sz="2400" b="1" dirty="0" smtClean="0">
                <a:solidFill>
                  <a:schemeClr val="bg1"/>
                </a:solidFill>
              </a:rPr>
            </a:br>
            <a:r>
              <a:rPr lang="en-US" sz="2400" b="1" dirty="0" smtClean="0">
                <a:solidFill>
                  <a:schemeClr val="bg1"/>
                </a:solidFill>
              </a:rPr>
              <a:t>TRAINING</a:t>
            </a:r>
            <a:endParaRPr lang="en-US" sz="2400" b="1" dirty="0">
              <a:solidFill>
                <a:schemeClr val="bg1"/>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6294" y="2383383"/>
            <a:ext cx="1031042" cy="1031042"/>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3638" y="2345739"/>
            <a:ext cx="1106330" cy="110633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11952" y="2312411"/>
            <a:ext cx="1115064" cy="1115064"/>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5904" y="2213756"/>
            <a:ext cx="1402868" cy="1402868"/>
          </a:xfrm>
          <a:prstGeom prst="rect">
            <a:avLst/>
          </a:prstGeom>
        </p:spPr>
      </p:pic>
    </p:spTree>
    <p:extLst>
      <p:ext uri="{BB962C8B-B14F-4D97-AF65-F5344CB8AC3E}">
        <p14:creationId xmlns:p14="http://schemas.microsoft.com/office/powerpoint/2010/main" val="99003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6970"/>
          <a:stretch/>
        </p:blipFill>
        <p:spPr>
          <a:xfrm>
            <a:off x="0" y="-9526"/>
            <a:ext cx="12192000" cy="5942494"/>
          </a:xfrm>
          <a:prstGeom prst="rect">
            <a:avLst/>
          </a:prstGeom>
        </p:spPr>
      </p:pic>
      <p:sp>
        <p:nvSpPr>
          <p:cNvPr id="14" name="Rectangle 13"/>
          <p:cNvSpPr/>
          <p:nvPr/>
        </p:nvSpPr>
        <p:spPr>
          <a:xfrm>
            <a:off x="0" y="-9525"/>
            <a:ext cx="12192000" cy="5953125"/>
          </a:xfrm>
          <a:prstGeom prst="rect">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457199" y="6042296"/>
            <a:ext cx="9934575" cy="815703"/>
          </a:xfrm>
          <a:prstGeom prst="rect">
            <a:avLst/>
          </a:prstGeom>
        </p:spPr>
        <p:txBody>
          <a:bodyPr anchor="ct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4400" cap="none" dirty="0" smtClean="0"/>
              <a:t>VRI – Best Practices</a:t>
            </a:r>
            <a:endParaRPr lang="en-US" sz="4400" cap="none" dirty="0"/>
          </a:p>
        </p:txBody>
      </p:sp>
      <p:sp>
        <p:nvSpPr>
          <p:cNvPr id="21" name="Rectangle 20"/>
          <p:cNvSpPr/>
          <p:nvPr/>
        </p:nvSpPr>
        <p:spPr>
          <a:xfrm flipV="1">
            <a:off x="393857" y="6068423"/>
            <a:ext cx="9144" cy="670560"/>
          </a:xfrm>
          <a:prstGeom prst="rect">
            <a:avLst/>
          </a:prstGeom>
          <a:solidFill>
            <a:srgbClr val="2E8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393857" y="0"/>
            <a:ext cx="0" cy="594360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0774" y="6167092"/>
            <a:ext cx="1990725" cy="473222"/>
          </a:xfrm>
          <a:prstGeom prst="rect">
            <a:avLst/>
          </a:prstGeom>
        </p:spPr>
      </p:pic>
      <p:sp>
        <p:nvSpPr>
          <p:cNvPr id="15" name="TextBox 14"/>
          <p:cNvSpPr txBox="1"/>
          <p:nvPr/>
        </p:nvSpPr>
        <p:spPr>
          <a:xfrm>
            <a:off x="-473176" y="746154"/>
            <a:ext cx="6460774" cy="3877985"/>
          </a:xfrm>
          <a:prstGeom prst="rect">
            <a:avLst/>
          </a:prstGeom>
          <a:noFill/>
        </p:spPr>
        <p:txBody>
          <a:bodyPr wrap="square" rtlCol="0" anchor="ctr">
            <a:spAutoFit/>
          </a:bodyPr>
          <a:lstStyle/>
          <a:p>
            <a:pPr>
              <a:spcAft>
                <a:spcPts val="1200"/>
              </a:spcAft>
            </a:pPr>
            <a:r>
              <a:rPr lang="en-US" sz="4000" spc="-150" dirty="0" smtClean="0">
                <a:solidFill>
                  <a:schemeClr val="bg1"/>
                </a:solidFill>
              </a:rPr>
              <a:t>	Selecting VRI Equipment</a:t>
            </a:r>
            <a:endParaRPr lang="en-US" sz="4000" spc="-150" dirty="0">
              <a:solidFill>
                <a:schemeClr val="bg1"/>
              </a:solidFill>
            </a:endParaRPr>
          </a:p>
          <a:p>
            <a:pPr marL="1600200" lvl="2" indent="-685800">
              <a:buFont typeface="Arial" panose="020B0604020202020204" pitchFamily="34" charset="0"/>
              <a:buChar char="•"/>
            </a:pPr>
            <a:r>
              <a:rPr lang="en-US" sz="2800" dirty="0" smtClean="0">
                <a:solidFill>
                  <a:schemeClr val="bg1"/>
                </a:solidFill>
              </a:rPr>
              <a:t>Screen Size (Key consideration) </a:t>
            </a:r>
          </a:p>
          <a:p>
            <a:pPr marL="1600200" lvl="2" indent="-685800">
              <a:buFont typeface="Arial" panose="020B0604020202020204" pitchFamily="34" charset="0"/>
              <a:buChar char="•"/>
            </a:pPr>
            <a:r>
              <a:rPr lang="en-US" sz="2800" dirty="0" smtClean="0">
                <a:solidFill>
                  <a:schemeClr val="bg1"/>
                </a:solidFill>
              </a:rPr>
              <a:t>Integrated Webcam + Speakers </a:t>
            </a:r>
          </a:p>
          <a:p>
            <a:pPr marL="1600200" lvl="2" indent="-685800">
              <a:buFont typeface="Arial" panose="020B0604020202020204" pitchFamily="34" charset="0"/>
              <a:buChar char="•"/>
            </a:pPr>
            <a:r>
              <a:rPr lang="en-US" sz="2800" dirty="0" smtClean="0">
                <a:solidFill>
                  <a:schemeClr val="bg1"/>
                </a:solidFill>
              </a:rPr>
              <a:t>Portability </a:t>
            </a:r>
          </a:p>
          <a:p>
            <a:pPr marL="1600200" lvl="2" indent="-685800">
              <a:buFont typeface="Arial" panose="020B0604020202020204" pitchFamily="34" charset="0"/>
              <a:buChar char="•"/>
            </a:pPr>
            <a:r>
              <a:rPr lang="en-US" sz="2800" dirty="0" smtClean="0">
                <a:solidFill>
                  <a:schemeClr val="bg1"/>
                </a:solidFill>
              </a:rPr>
              <a:t>Security </a:t>
            </a:r>
          </a:p>
          <a:p>
            <a:pPr marL="1600200" lvl="2" indent="-685800">
              <a:buFont typeface="Arial" panose="020B0604020202020204" pitchFamily="34" charset="0"/>
              <a:buChar char="•"/>
            </a:pPr>
            <a:r>
              <a:rPr lang="en-US" sz="2800" dirty="0" smtClean="0">
                <a:solidFill>
                  <a:schemeClr val="bg1"/>
                </a:solidFill>
              </a:rPr>
              <a:t>Charging</a:t>
            </a:r>
          </a:p>
          <a:p>
            <a:pPr marL="1600200" lvl="2" indent="-685800">
              <a:buFont typeface="Arial" panose="020B0604020202020204" pitchFamily="34" charset="0"/>
              <a:buChar char="•"/>
            </a:pPr>
            <a:r>
              <a:rPr lang="en-US" sz="2800" dirty="0" smtClean="0">
                <a:solidFill>
                  <a:schemeClr val="bg1"/>
                </a:solidFill>
              </a:rPr>
              <a:t>VRI App</a:t>
            </a:r>
          </a:p>
          <a:p>
            <a:pPr>
              <a:spcAft>
                <a:spcPts val="1200"/>
              </a:spcAft>
            </a:pPr>
            <a:endParaRPr lang="en-US" sz="2800" spc="-150" dirty="0" smtClean="0">
              <a:solidFill>
                <a:schemeClr val="bg1"/>
              </a:solidFill>
            </a:endParaRPr>
          </a:p>
        </p:txBody>
      </p:sp>
      <p:sp>
        <p:nvSpPr>
          <p:cNvPr id="9" name="TextBox 8"/>
          <p:cNvSpPr txBox="1"/>
          <p:nvPr/>
        </p:nvSpPr>
        <p:spPr>
          <a:xfrm>
            <a:off x="5120564" y="746154"/>
            <a:ext cx="7071436" cy="3016210"/>
          </a:xfrm>
          <a:prstGeom prst="rect">
            <a:avLst/>
          </a:prstGeom>
          <a:noFill/>
        </p:spPr>
        <p:txBody>
          <a:bodyPr wrap="square" rtlCol="0" anchor="ctr">
            <a:spAutoFit/>
          </a:bodyPr>
          <a:lstStyle/>
          <a:p>
            <a:pPr>
              <a:spcAft>
                <a:spcPts val="1200"/>
              </a:spcAft>
            </a:pPr>
            <a:r>
              <a:rPr lang="en-US" sz="4000" spc="-150" dirty="0" smtClean="0">
                <a:solidFill>
                  <a:schemeClr val="bg1"/>
                </a:solidFill>
              </a:rPr>
              <a:t>	Allocating VRI Equipment</a:t>
            </a:r>
            <a:endParaRPr lang="en-US" sz="4000" spc="-150" dirty="0">
              <a:solidFill>
                <a:schemeClr val="bg1"/>
              </a:solidFill>
            </a:endParaRPr>
          </a:p>
          <a:p>
            <a:pPr marL="1600200" lvl="2" indent="-685800">
              <a:buFont typeface="Arial" panose="020B0604020202020204" pitchFamily="34" charset="0"/>
              <a:buChar char="•"/>
            </a:pPr>
            <a:r>
              <a:rPr lang="en-US" sz="2800" dirty="0" smtClean="0">
                <a:solidFill>
                  <a:schemeClr val="bg1"/>
                </a:solidFill>
              </a:rPr>
              <a:t>Place one unit in ED</a:t>
            </a:r>
          </a:p>
          <a:p>
            <a:pPr marL="1600200" lvl="2" indent="-685800">
              <a:buFont typeface="Arial" panose="020B0604020202020204" pitchFamily="34" charset="0"/>
              <a:buChar char="•"/>
            </a:pPr>
            <a:r>
              <a:rPr lang="en-US" sz="2800" dirty="0" smtClean="0">
                <a:solidFill>
                  <a:schemeClr val="bg1"/>
                </a:solidFill>
              </a:rPr>
              <a:t>Additional units in high-usage areas </a:t>
            </a:r>
          </a:p>
          <a:p>
            <a:pPr marL="1600200" lvl="2" indent="-685800">
              <a:buFont typeface="Arial" panose="020B0604020202020204" pitchFamily="34" charset="0"/>
              <a:buChar char="•"/>
            </a:pPr>
            <a:r>
              <a:rPr lang="en-US" sz="2800" dirty="0" smtClean="0">
                <a:solidFill>
                  <a:schemeClr val="bg1"/>
                </a:solidFill>
              </a:rPr>
              <a:t>Nurse Manager in charge of VRI unit</a:t>
            </a:r>
          </a:p>
          <a:p>
            <a:pPr marL="1600200" lvl="2" indent="-685800">
              <a:buFont typeface="Arial" panose="020B0604020202020204" pitchFamily="34" charset="0"/>
              <a:buChar char="•"/>
            </a:pPr>
            <a:r>
              <a:rPr lang="en-US" sz="2800" dirty="0" smtClean="0">
                <a:solidFill>
                  <a:schemeClr val="bg1"/>
                </a:solidFill>
              </a:rPr>
              <a:t>Check back in for charging</a:t>
            </a:r>
          </a:p>
          <a:p>
            <a:pPr>
              <a:spcAft>
                <a:spcPts val="1200"/>
              </a:spcAft>
            </a:pPr>
            <a:endParaRPr lang="en-US" sz="2800" spc="-150" dirty="0" smtClean="0">
              <a:solidFill>
                <a:schemeClr val="bg1"/>
              </a:solidFill>
            </a:endParaRPr>
          </a:p>
        </p:txBody>
      </p:sp>
    </p:spTree>
    <p:extLst>
      <p:ext uri="{BB962C8B-B14F-4D97-AF65-F5344CB8AC3E}">
        <p14:creationId xmlns:p14="http://schemas.microsoft.com/office/powerpoint/2010/main" val="1877777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5953125"/>
          </a:xfrm>
          <a:prstGeom prst="rect">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457199" y="6042296"/>
            <a:ext cx="9934575" cy="815703"/>
          </a:xfrm>
          <a:prstGeom prst="rect">
            <a:avLst/>
          </a:prstGeom>
        </p:spPr>
        <p:txBody>
          <a:bodyPr anchor="ct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4400" cap="none" dirty="0" smtClean="0"/>
              <a:t>VRI – Best Practices</a:t>
            </a:r>
            <a:endParaRPr lang="en-US" sz="4400" cap="none" dirty="0"/>
          </a:p>
        </p:txBody>
      </p:sp>
      <p:sp>
        <p:nvSpPr>
          <p:cNvPr id="21" name="Rectangle 20"/>
          <p:cNvSpPr/>
          <p:nvPr/>
        </p:nvSpPr>
        <p:spPr>
          <a:xfrm flipV="1">
            <a:off x="393857" y="6068423"/>
            <a:ext cx="9144" cy="670560"/>
          </a:xfrm>
          <a:prstGeom prst="rect">
            <a:avLst/>
          </a:prstGeom>
          <a:solidFill>
            <a:srgbClr val="2E8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393857" y="0"/>
            <a:ext cx="0" cy="594360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0774" y="6167092"/>
            <a:ext cx="1990725" cy="473222"/>
          </a:xfrm>
          <a:prstGeom prst="rect">
            <a:avLst/>
          </a:prstGeom>
        </p:spPr>
      </p:pic>
      <p:sp>
        <p:nvSpPr>
          <p:cNvPr id="15" name="TextBox 14"/>
          <p:cNvSpPr txBox="1"/>
          <p:nvPr/>
        </p:nvSpPr>
        <p:spPr>
          <a:xfrm>
            <a:off x="209846" y="431139"/>
            <a:ext cx="10379176" cy="3877985"/>
          </a:xfrm>
          <a:prstGeom prst="rect">
            <a:avLst/>
          </a:prstGeom>
          <a:noFill/>
        </p:spPr>
        <p:txBody>
          <a:bodyPr wrap="square" rtlCol="0" anchor="ctr">
            <a:spAutoFit/>
          </a:bodyPr>
          <a:lstStyle/>
          <a:p>
            <a:pPr marL="571500" indent="-571500">
              <a:spcAft>
                <a:spcPts val="1200"/>
              </a:spcAft>
              <a:buFont typeface="Arial" panose="020B0604020202020204" pitchFamily="34" charset="0"/>
              <a:buChar char="•"/>
            </a:pPr>
            <a:r>
              <a:rPr lang="en-US" sz="4000" spc="-150" dirty="0" smtClean="0">
                <a:solidFill>
                  <a:schemeClr val="bg1"/>
                </a:solidFill>
              </a:rPr>
              <a:t>	Introducing VRI</a:t>
            </a:r>
            <a:endParaRPr lang="en-US" sz="4000" spc="-150" dirty="0">
              <a:solidFill>
                <a:schemeClr val="bg1"/>
              </a:solidFill>
            </a:endParaRPr>
          </a:p>
          <a:p>
            <a:pPr lvl="2"/>
            <a:r>
              <a:rPr lang="en-US" sz="2800" dirty="0" smtClean="0">
                <a:solidFill>
                  <a:schemeClr val="bg1"/>
                </a:solidFill>
              </a:rPr>
              <a:t>Provide training to all staff </a:t>
            </a:r>
          </a:p>
          <a:p>
            <a:pPr lvl="2"/>
            <a:r>
              <a:rPr lang="en-US" sz="2800" dirty="0" smtClean="0">
                <a:solidFill>
                  <a:schemeClr val="bg1"/>
                </a:solidFill>
              </a:rPr>
              <a:t>Set expectations for when to use:</a:t>
            </a:r>
          </a:p>
          <a:p>
            <a:pPr marL="2057400" lvl="3" indent="-685800">
              <a:buFont typeface="Arial" panose="020B0604020202020204" pitchFamily="34" charset="0"/>
              <a:buChar char="•"/>
            </a:pPr>
            <a:r>
              <a:rPr lang="en-US" sz="2800" dirty="0" smtClean="0">
                <a:solidFill>
                  <a:schemeClr val="bg1"/>
                </a:solidFill>
              </a:rPr>
              <a:t>Employee interpreters</a:t>
            </a:r>
          </a:p>
          <a:p>
            <a:pPr marL="2057400" lvl="3" indent="-685800">
              <a:buFont typeface="Arial" panose="020B0604020202020204" pitchFamily="34" charset="0"/>
              <a:buChar char="•"/>
            </a:pPr>
            <a:r>
              <a:rPr lang="en-US" sz="2800" dirty="0" smtClean="0">
                <a:solidFill>
                  <a:schemeClr val="bg1"/>
                </a:solidFill>
              </a:rPr>
              <a:t>Agency</a:t>
            </a:r>
          </a:p>
          <a:p>
            <a:pPr marL="2057400" lvl="3" indent="-685800">
              <a:buFont typeface="Arial" panose="020B0604020202020204" pitchFamily="34" charset="0"/>
              <a:buChar char="•"/>
            </a:pPr>
            <a:r>
              <a:rPr lang="en-US" sz="2800" dirty="0" smtClean="0">
                <a:solidFill>
                  <a:schemeClr val="bg1"/>
                </a:solidFill>
              </a:rPr>
              <a:t>Phone (not for Deaf and Hard of Hearing patients)</a:t>
            </a:r>
          </a:p>
          <a:p>
            <a:pPr marL="2057400" lvl="3" indent="-685800">
              <a:buFont typeface="Arial" panose="020B0604020202020204" pitchFamily="34" charset="0"/>
              <a:buChar char="•"/>
            </a:pPr>
            <a:r>
              <a:rPr lang="en-US" sz="2800" dirty="0" smtClean="0">
                <a:solidFill>
                  <a:schemeClr val="bg1"/>
                </a:solidFill>
              </a:rPr>
              <a:t>Video</a:t>
            </a:r>
            <a:endParaRPr lang="en-US" sz="2800" dirty="0">
              <a:solidFill>
                <a:schemeClr val="bg1"/>
              </a:solidFill>
            </a:endParaRPr>
          </a:p>
          <a:p>
            <a:pPr>
              <a:spcAft>
                <a:spcPts val="1200"/>
              </a:spcAft>
            </a:pPr>
            <a:endParaRPr lang="en-US" sz="2800" spc="-150" dirty="0" smtClean="0">
              <a:solidFill>
                <a:schemeClr val="bg1"/>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8441" y="3454698"/>
            <a:ext cx="6231117" cy="219630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78064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6970"/>
          <a:stretch/>
        </p:blipFill>
        <p:spPr>
          <a:xfrm>
            <a:off x="0" y="-9526"/>
            <a:ext cx="12192000" cy="5942494"/>
          </a:xfrm>
          <a:prstGeom prst="rect">
            <a:avLst/>
          </a:prstGeom>
        </p:spPr>
      </p:pic>
      <p:sp>
        <p:nvSpPr>
          <p:cNvPr id="14" name="Rectangle 13"/>
          <p:cNvSpPr/>
          <p:nvPr/>
        </p:nvSpPr>
        <p:spPr>
          <a:xfrm>
            <a:off x="0" y="-9525"/>
            <a:ext cx="12192000" cy="5953125"/>
          </a:xfrm>
          <a:prstGeom prst="rect">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457199" y="6042296"/>
            <a:ext cx="9934575" cy="815703"/>
          </a:xfrm>
          <a:prstGeom prst="rect">
            <a:avLst/>
          </a:prstGeom>
        </p:spPr>
        <p:txBody>
          <a:bodyPr anchor="ct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4400" cap="none" dirty="0" smtClean="0"/>
              <a:t>VRI – Best Practices</a:t>
            </a:r>
            <a:endParaRPr lang="en-US" sz="4400" cap="none" dirty="0"/>
          </a:p>
        </p:txBody>
      </p:sp>
      <p:sp>
        <p:nvSpPr>
          <p:cNvPr id="21" name="Rectangle 20"/>
          <p:cNvSpPr/>
          <p:nvPr/>
        </p:nvSpPr>
        <p:spPr>
          <a:xfrm flipV="1">
            <a:off x="393857" y="6068423"/>
            <a:ext cx="9144" cy="670560"/>
          </a:xfrm>
          <a:prstGeom prst="rect">
            <a:avLst/>
          </a:prstGeom>
          <a:solidFill>
            <a:srgbClr val="2E8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393857" y="0"/>
            <a:ext cx="0" cy="594360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0774" y="6167092"/>
            <a:ext cx="1990725" cy="473222"/>
          </a:xfrm>
          <a:prstGeom prst="rect">
            <a:avLst/>
          </a:prstGeom>
        </p:spPr>
      </p:pic>
      <p:sp>
        <p:nvSpPr>
          <p:cNvPr id="15" name="TextBox 14"/>
          <p:cNvSpPr txBox="1"/>
          <p:nvPr/>
        </p:nvSpPr>
        <p:spPr>
          <a:xfrm>
            <a:off x="216381" y="358361"/>
            <a:ext cx="11543004" cy="2585323"/>
          </a:xfrm>
          <a:prstGeom prst="rect">
            <a:avLst/>
          </a:prstGeom>
          <a:noFill/>
        </p:spPr>
        <p:txBody>
          <a:bodyPr wrap="square" rtlCol="0" anchor="ctr">
            <a:spAutoFit/>
          </a:bodyPr>
          <a:lstStyle/>
          <a:p>
            <a:pPr marL="685800" indent="-685800">
              <a:spcAft>
                <a:spcPts val="1200"/>
              </a:spcAft>
              <a:buFont typeface="Arial" panose="020B0604020202020204" pitchFamily="34" charset="0"/>
              <a:buChar char="•"/>
            </a:pPr>
            <a:r>
              <a:rPr lang="en-US" sz="4000" spc="-150" dirty="0" smtClean="0">
                <a:solidFill>
                  <a:schemeClr val="bg1"/>
                </a:solidFill>
              </a:rPr>
              <a:t>Positioning VRI</a:t>
            </a:r>
            <a:endParaRPr lang="en-US" sz="4000" spc="-150" dirty="0">
              <a:solidFill>
                <a:schemeClr val="bg1"/>
              </a:solidFill>
            </a:endParaRPr>
          </a:p>
          <a:p>
            <a:pPr marL="1600200" lvl="2" indent="-685800">
              <a:buFont typeface="Arial" panose="020B0604020202020204" pitchFamily="34" charset="0"/>
              <a:buChar char="•"/>
            </a:pPr>
            <a:r>
              <a:rPr lang="en-US" sz="2800" dirty="0">
                <a:solidFill>
                  <a:schemeClr val="bg1"/>
                </a:solidFill>
              </a:rPr>
              <a:t>Position unit in front of the patient so they see screen</a:t>
            </a:r>
          </a:p>
          <a:p>
            <a:pPr marL="1600200" lvl="2" indent="-685800">
              <a:buFont typeface="Arial" panose="020B0604020202020204" pitchFamily="34" charset="0"/>
              <a:buChar char="•"/>
            </a:pPr>
            <a:r>
              <a:rPr lang="en-US" sz="2800" dirty="0">
                <a:solidFill>
                  <a:schemeClr val="bg1"/>
                </a:solidFill>
              </a:rPr>
              <a:t>Nurse/Doctor stands behind or right next to screen</a:t>
            </a:r>
          </a:p>
          <a:p>
            <a:pPr marL="1600200" lvl="2" indent="-685800">
              <a:buFont typeface="Arial" panose="020B0604020202020204" pitchFamily="34" charset="0"/>
              <a:buChar char="•"/>
            </a:pPr>
            <a:r>
              <a:rPr lang="en-US" sz="2800" dirty="0">
                <a:solidFill>
                  <a:schemeClr val="bg1"/>
                </a:solidFill>
              </a:rPr>
              <a:t>Maximize window</a:t>
            </a:r>
          </a:p>
          <a:p>
            <a:pPr>
              <a:spcAft>
                <a:spcPts val="1200"/>
              </a:spcAft>
            </a:pPr>
            <a:endParaRPr lang="en-US" sz="2800" spc="-150" dirty="0" smtClean="0">
              <a:solidFill>
                <a:schemeClr val="bg1"/>
              </a:solidFill>
            </a:endParaRPr>
          </a:p>
        </p:txBody>
      </p:sp>
      <p:sp>
        <p:nvSpPr>
          <p:cNvPr id="9" name="TextBox 8"/>
          <p:cNvSpPr txBox="1"/>
          <p:nvPr/>
        </p:nvSpPr>
        <p:spPr>
          <a:xfrm>
            <a:off x="216382" y="2949163"/>
            <a:ext cx="11543004" cy="2585323"/>
          </a:xfrm>
          <a:prstGeom prst="rect">
            <a:avLst/>
          </a:prstGeom>
          <a:noFill/>
        </p:spPr>
        <p:txBody>
          <a:bodyPr wrap="square" rtlCol="0" anchor="ctr">
            <a:spAutoFit/>
          </a:bodyPr>
          <a:lstStyle/>
          <a:p>
            <a:pPr marL="685800" indent="-685800">
              <a:spcAft>
                <a:spcPts val="1200"/>
              </a:spcAft>
              <a:buFont typeface="Arial" panose="020B0604020202020204" pitchFamily="34" charset="0"/>
              <a:buChar char="•"/>
            </a:pPr>
            <a:r>
              <a:rPr lang="en-US" sz="4000" spc="-150" dirty="0" smtClean="0">
                <a:solidFill>
                  <a:schemeClr val="bg1"/>
                </a:solidFill>
              </a:rPr>
              <a:t>Increasing Patient Comfort with VRI</a:t>
            </a:r>
            <a:endParaRPr lang="en-US" sz="4000" spc="-150" dirty="0">
              <a:solidFill>
                <a:schemeClr val="bg1"/>
              </a:solidFill>
            </a:endParaRPr>
          </a:p>
          <a:p>
            <a:pPr marL="1600200" lvl="2" indent="-685800">
              <a:buFont typeface="Arial" panose="020B0604020202020204" pitchFamily="34" charset="0"/>
              <a:buChar char="•"/>
            </a:pPr>
            <a:r>
              <a:rPr lang="en-US" sz="2800" dirty="0" smtClean="0">
                <a:solidFill>
                  <a:schemeClr val="bg1"/>
                </a:solidFill>
              </a:rPr>
              <a:t>Leave VRI cart in room with patient</a:t>
            </a:r>
          </a:p>
          <a:p>
            <a:pPr marL="1600200" lvl="2" indent="-685800">
              <a:buFont typeface="Arial" panose="020B0604020202020204" pitchFamily="34" charset="0"/>
              <a:buChar char="•"/>
            </a:pPr>
            <a:r>
              <a:rPr lang="en-US" sz="2800" dirty="0" smtClean="0">
                <a:solidFill>
                  <a:schemeClr val="bg1"/>
                </a:solidFill>
              </a:rPr>
              <a:t>Explain that VRI is there for them 24/7</a:t>
            </a:r>
          </a:p>
          <a:p>
            <a:pPr marL="1600200" lvl="2" indent="-685800">
              <a:buFont typeface="Arial" panose="020B0604020202020204" pitchFamily="34" charset="0"/>
              <a:buChar char="•"/>
            </a:pPr>
            <a:r>
              <a:rPr lang="en-US" sz="2800" dirty="0" smtClean="0">
                <a:solidFill>
                  <a:schemeClr val="bg1"/>
                </a:solidFill>
              </a:rPr>
              <a:t>Show them how it works</a:t>
            </a:r>
          </a:p>
          <a:p>
            <a:pPr>
              <a:spcAft>
                <a:spcPts val="1200"/>
              </a:spcAft>
            </a:pPr>
            <a:endParaRPr lang="en-US" sz="2800" spc="-150" dirty="0" smtClean="0">
              <a:solidFill>
                <a:schemeClr val="bg1"/>
              </a:solidFill>
            </a:endParaRPr>
          </a:p>
        </p:txBody>
      </p:sp>
    </p:spTree>
    <p:extLst>
      <p:ext uri="{BB962C8B-B14F-4D97-AF65-F5344CB8AC3E}">
        <p14:creationId xmlns:p14="http://schemas.microsoft.com/office/powerpoint/2010/main" val="2846252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 y="13551"/>
            <a:ext cx="12192000" cy="5953125"/>
          </a:xfrm>
          <a:prstGeom prst="rect">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0" name="Title 1"/>
          <p:cNvSpPr txBox="1">
            <a:spLocks/>
          </p:cNvSpPr>
          <p:nvPr/>
        </p:nvSpPr>
        <p:spPr>
          <a:xfrm>
            <a:off x="457199" y="6042296"/>
            <a:ext cx="9934575" cy="815703"/>
          </a:xfrm>
          <a:prstGeom prst="rect">
            <a:avLst/>
          </a:prstGeom>
        </p:spPr>
        <p:txBody>
          <a:bodyPr anchor="ct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4400" cap="none" dirty="0" smtClean="0"/>
              <a:t>Making that Human Connection</a:t>
            </a:r>
            <a:endParaRPr lang="en-US" sz="4400" cap="none" dirty="0"/>
          </a:p>
        </p:txBody>
      </p:sp>
      <p:sp>
        <p:nvSpPr>
          <p:cNvPr id="21" name="Rectangle 20"/>
          <p:cNvSpPr/>
          <p:nvPr/>
        </p:nvSpPr>
        <p:spPr>
          <a:xfrm flipV="1">
            <a:off x="393857" y="6068423"/>
            <a:ext cx="9144" cy="670560"/>
          </a:xfrm>
          <a:prstGeom prst="rect">
            <a:avLst/>
          </a:prstGeom>
          <a:solidFill>
            <a:srgbClr val="2E8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393857" y="0"/>
            <a:ext cx="0" cy="594360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0774" y="6167092"/>
            <a:ext cx="1990725" cy="47322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118" y="631193"/>
            <a:ext cx="2735659" cy="4628849"/>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4185" y="634305"/>
            <a:ext cx="2428876" cy="463897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21249" y="625364"/>
            <a:ext cx="2725491" cy="464791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8392" y="620553"/>
            <a:ext cx="2922177" cy="46664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274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2527" y="-27891"/>
            <a:ext cx="12192000" cy="5953125"/>
          </a:xfrm>
          <a:prstGeom prst="rect">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0" name="Title 1"/>
          <p:cNvSpPr txBox="1">
            <a:spLocks/>
          </p:cNvSpPr>
          <p:nvPr/>
        </p:nvSpPr>
        <p:spPr>
          <a:xfrm>
            <a:off x="457199" y="6042296"/>
            <a:ext cx="9934575" cy="815703"/>
          </a:xfrm>
          <a:prstGeom prst="rect">
            <a:avLst/>
          </a:prstGeom>
        </p:spPr>
        <p:txBody>
          <a:bodyPr anchor="ct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4400" cap="none" dirty="0" smtClean="0"/>
              <a:t>Making that Human Connection</a:t>
            </a:r>
            <a:endParaRPr lang="en-US" sz="4400" cap="none" dirty="0"/>
          </a:p>
        </p:txBody>
      </p:sp>
      <p:sp>
        <p:nvSpPr>
          <p:cNvPr id="21" name="Rectangle 20"/>
          <p:cNvSpPr/>
          <p:nvPr/>
        </p:nvSpPr>
        <p:spPr>
          <a:xfrm flipV="1">
            <a:off x="393857" y="6068423"/>
            <a:ext cx="9144" cy="670560"/>
          </a:xfrm>
          <a:prstGeom prst="rect">
            <a:avLst/>
          </a:prstGeom>
          <a:solidFill>
            <a:srgbClr val="2E8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393857" y="0"/>
            <a:ext cx="0" cy="594360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0774" y="6167092"/>
            <a:ext cx="1990725" cy="47322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575" y="963418"/>
            <a:ext cx="4840659" cy="3929063"/>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5091" y="963417"/>
            <a:ext cx="2254073" cy="392906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27391" y="963417"/>
            <a:ext cx="2530419" cy="39290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461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9524"/>
            <a:ext cx="12192000" cy="5953125"/>
          </a:xfrm>
          <a:prstGeom prst="rect">
            <a:avLst/>
          </a:prstGeom>
          <a:solidFill>
            <a:schemeClr val="tx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0" name="Title 1"/>
          <p:cNvSpPr txBox="1">
            <a:spLocks/>
          </p:cNvSpPr>
          <p:nvPr/>
        </p:nvSpPr>
        <p:spPr>
          <a:xfrm>
            <a:off x="457199" y="6042296"/>
            <a:ext cx="9934575" cy="815703"/>
          </a:xfrm>
          <a:prstGeom prst="rect">
            <a:avLst/>
          </a:prstGeom>
        </p:spPr>
        <p:txBody>
          <a:bodyPr anchor="ct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4400" cap="none" dirty="0" smtClean="0"/>
              <a:t>Making that Human Connection</a:t>
            </a:r>
            <a:endParaRPr lang="en-US" sz="4400" cap="none" dirty="0"/>
          </a:p>
        </p:txBody>
      </p:sp>
      <p:sp>
        <p:nvSpPr>
          <p:cNvPr id="21" name="Rectangle 20"/>
          <p:cNvSpPr/>
          <p:nvPr/>
        </p:nvSpPr>
        <p:spPr>
          <a:xfrm flipV="1">
            <a:off x="393857" y="6068423"/>
            <a:ext cx="9144" cy="670560"/>
          </a:xfrm>
          <a:prstGeom prst="rect">
            <a:avLst/>
          </a:prstGeom>
          <a:solidFill>
            <a:srgbClr val="2E8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0774" y="6167092"/>
            <a:ext cx="1990725" cy="473222"/>
          </a:xfrm>
          <a:prstGeom prst="rect">
            <a:avLst/>
          </a:prstGeom>
        </p:spPr>
      </p:pic>
      <p:pic>
        <p:nvPicPr>
          <p:cNvPr id="2" name="Dear Hearing People - A Film by Sarah Snow  Jules Damer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24184" y="-1"/>
            <a:ext cx="10543632" cy="5930793"/>
          </a:xfrm>
          <a:prstGeom prst="rect">
            <a:avLst/>
          </a:prstGeom>
        </p:spPr>
      </p:pic>
    </p:spTree>
    <p:extLst>
      <p:ext uri="{BB962C8B-B14F-4D97-AF65-F5344CB8AC3E}">
        <p14:creationId xmlns:p14="http://schemas.microsoft.com/office/powerpoint/2010/main" val="42861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9575"/>
            <a:ext cx="12192000" cy="594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457199" y="6042296"/>
            <a:ext cx="9934575" cy="815703"/>
          </a:xfrm>
          <a:prstGeom prst="rect">
            <a:avLst/>
          </a:prstGeom>
        </p:spPr>
        <p:txBody>
          <a:bodyPr anchor="ct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4400" cap="none" dirty="0" smtClean="0"/>
              <a:t>Introduction</a:t>
            </a:r>
            <a:endParaRPr lang="en-US" sz="4400" cap="none" dirty="0"/>
          </a:p>
        </p:txBody>
      </p:sp>
      <p:sp>
        <p:nvSpPr>
          <p:cNvPr id="21" name="Rectangle 20"/>
          <p:cNvSpPr/>
          <p:nvPr/>
        </p:nvSpPr>
        <p:spPr>
          <a:xfrm flipV="1">
            <a:off x="393857" y="6068423"/>
            <a:ext cx="9144" cy="670560"/>
          </a:xfrm>
          <a:prstGeom prst="rect">
            <a:avLst/>
          </a:prstGeom>
          <a:solidFill>
            <a:srgbClr val="2E8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393857" y="0"/>
            <a:ext cx="0" cy="594360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0774" y="6167092"/>
            <a:ext cx="1990725" cy="473222"/>
          </a:xfrm>
          <a:prstGeom prst="rect">
            <a:avLst/>
          </a:prstGeom>
        </p:spPr>
      </p:pic>
      <p:sp>
        <p:nvSpPr>
          <p:cNvPr id="2" name="TextBox 1"/>
          <p:cNvSpPr txBox="1"/>
          <p:nvPr/>
        </p:nvSpPr>
        <p:spPr>
          <a:xfrm>
            <a:off x="552683" y="194116"/>
            <a:ext cx="4545367" cy="5555367"/>
          </a:xfrm>
          <a:prstGeom prst="rect">
            <a:avLst/>
          </a:prstGeom>
          <a:noFill/>
        </p:spPr>
        <p:txBody>
          <a:bodyPr wrap="square" rtlCol="0">
            <a:spAutoFit/>
          </a:bodyPr>
          <a:lstStyle/>
          <a:p>
            <a:pPr algn="just"/>
            <a:r>
              <a:rPr lang="en-US" sz="3200" b="1" dirty="0" smtClean="0">
                <a:solidFill>
                  <a:schemeClr val="bg1"/>
                </a:solidFill>
              </a:rPr>
              <a:t>Victor Collazo</a:t>
            </a:r>
          </a:p>
          <a:p>
            <a:pPr algn="just"/>
            <a:r>
              <a:rPr lang="en-US" sz="1700" dirty="0" smtClean="0">
                <a:solidFill>
                  <a:schemeClr val="bg1"/>
                </a:solidFill>
              </a:rPr>
              <a:t>Victor Collazo is a nationally certified, professional American Sign Language (ASL) interpreter. He holds a Master-level National Interpreter Certification, and has more than ten years' experience interpreting for the Deaf and Hard of Hearing. </a:t>
            </a:r>
          </a:p>
          <a:p>
            <a:pPr algn="just"/>
            <a:endParaRPr lang="en-US" sz="1700" dirty="0" smtClean="0">
              <a:solidFill>
                <a:schemeClr val="bg1"/>
              </a:solidFill>
            </a:endParaRPr>
          </a:p>
          <a:p>
            <a:pPr algn="just"/>
            <a:r>
              <a:rPr lang="en-US" sz="1700" dirty="0" smtClean="0">
                <a:solidFill>
                  <a:schemeClr val="bg1"/>
                </a:solidFill>
              </a:rPr>
              <a:t>Victor has held the position of ASL Center Manager for CyraCom for the past three years. His primary responsibilities include overall management of ASL interpreters and overseeing CyraCom's ASL interpretation line of business. Victor holds a bachelor's degree from Rutgers University in Science, and earned a degree from Camden County College in ASL Interpretation.  Victor hosts annual community forums for the Deaf and Hard of Hearing community, where he discusses relevant issues pertaining to video remote interpretation.</a:t>
            </a:r>
            <a:endParaRPr lang="en-US" sz="1700"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6875" y="367775"/>
            <a:ext cx="6667500" cy="51689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778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594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457199" y="6042296"/>
            <a:ext cx="9934575" cy="815703"/>
          </a:xfrm>
          <a:prstGeom prst="rect">
            <a:avLst/>
          </a:prstGeom>
        </p:spPr>
        <p:txBody>
          <a:bodyPr anchor="ct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4400" cap="none" dirty="0" smtClean="0"/>
              <a:t>Agenda</a:t>
            </a:r>
            <a:endParaRPr lang="en-US" sz="4400" cap="none" dirty="0"/>
          </a:p>
        </p:txBody>
      </p:sp>
      <p:sp>
        <p:nvSpPr>
          <p:cNvPr id="21" name="Rectangle 20"/>
          <p:cNvSpPr/>
          <p:nvPr/>
        </p:nvSpPr>
        <p:spPr>
          <a:xfrm flipV="1">
            <a:off x="393857" y="6068423"/>
            <a:ext cx="9144" cy="670560"/>
          </a:xfrm>
          <a:prstGeom prst="rect">
            <a:avLst/>
          </a:prstGeom>
          <a:solidFill>
            <a:srgbClr val="2E8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393857" y="0"/>
            <a:ext cx="0" cy="594360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17993" y="365647"/>
            <a:ext cx="12205515" cy="5232202"/>
          </a:xfrm>
          <a:prstGeom prst="rect">
            <a:avLst/>
          </a:prstGeom>
          <a:noFill/>
        </p:spPr>
        <p:txBody>
          <a:bodyPr wrap="square" rtlCol="0" anchor="ctr">
            <a:spAutoFit/>
          </a:bodyPr>
          <a:lstStyle/>
          <a:p>
            <a:pPr marL="571500" indent="-571500">
              <a:spcAft>
                <a:spcPts val="1200"/>
              </a:spcAft>
              <a:buFont typeface="Arial" panose="020B0604020202020204" pitchFamily="34" charset="0"/>
              <a:buChar char="•"/>
            </a:pPr>
            <a:r>
              <a:rPr lang="en-US" sz="3600" dirty="0" smtClean="0">
                <a:solidFill>
                  <a:schemeClr val="bg1"/>
                </a:solidFill>
              </a:rPr>
              <a:t>Dispelling Misconceptions</a:t>
            </a:r>
          </a:p>
          <a:p>
            <a:pPr marL="685800" indent="-685800">
              <a:spcAft>
                <a:spcPts val="1200"/>
              </a:spcAft>
              <a:buFont typeface="Arial" panose="020B0604020202020204" pitchFamily="34" charset="0"/>
              <a:buChar char="•"/>
            </a:pPr>
            <a:r>
              <a:rPr lang="en-US" sz="3600" dirty="0" smtClean="0">
                <a:solidFill>
                  <a:schemeClr val="bg1"/>
                </a:solidFill>
              </a:rPr>
              <a:t>Understanding ASL </a:t>
            </a:r>
          </a:p>
          <a:p>
            <a:pPr marL="685800" indent="-685800">
              <a:spcAft>
                <a:spcPts val="1200"/>
              </a:spcAft>
              <a:buFont typeface="Arial" panose="020B0604020202020204" pitchFamily="34" charset="0"/>
              <a:buChar char="•"/>
            </a:pPr>
            <a:r>
              <a:rPr lang="en-US" sz="3600" dirty="0" smtClean="0">
                <a:solidFill>
                  <a:prstClr val="white"/>
                </a:solidFill>
              </a:rPr>
              <a:t>ASL Interpreter Qualifications</a:t>
            </a:r>
            <a:endParaRPr lang="en-US" sz="3600" dirty="0" smtClean="0">
              <a:solidFill>
                <a:schemeClr val="bg1"/>
              </a:solidFill>
            </a:endParaRPr>
          </a:p>
          <a:p>
            <a:pPr marL="685800" indent="-685800">
              <a:spcAft>
                <a:spcPts val="1200"/>
              </a:spcAft>
              <a:buFont typeface="Arial" panose="020B0604020202020204" pitchFamily="34" charset="0"/>
              <a:buChar char="•"/>
            </a:pPr>
            <a:r>
              <a:rPr lang="en-US" sz="3600" dirty="0" smtClean="0">
                <a:solidFill>
                  <a:schemeClr val="bg1"/>
                </a:solidFill>
              </a:rPr>
              <a:t>What About VRI?</a:t>
            </a:r>
          </a:p>
          <a:p>
            <a:pPr marL="1143000" lvl="1" indent="-685800">
              <a:spcAft>
                <a:spcPts val="1200"/>
              </a:spcAft>
              <a:buFont typeface="Arial" panose="020B0604020202020204" pitchFamily="34" charset="0"/>
              <a:buChar char="•"/>
            </a:pPr>
            <a:r>
              <a:rPr lang="en-US" sz="2800" dirty="0" smtClean="0">
                <a:solidFill>
                  <a:schemeClr val="bg1"/>
                </a:solidFill>
              </a:rPr>
              <a:t>Advantages</a:t>
            </a:r>
          </a:p>
          <a:p>
            <a:pPr marL="1143000" lvl="1" indent="-685800">
              <a:spcAft>
                <a:spcPts val="1200"/>
              </a:spcAft>
              <a:buFont typeface="Arial" panose="020B0604020202020204" pitchFamily="34" charset="0"/>
              <a:buChar char="•"/>
            </a:pPr>
            <a:r>
              <a:rPr lang="en-US" sz="2800" dirty="0" smtClean="0">
                <a:solidFill>
                  <a:schemeClr val="bg1"/>
                </a:solidFill>
              </a:rPr>
              <a:t>Regulations</a:t>
            </a:r>
          </a:p>
          <a:p>
            <a:pPr marL="1143000" lvl="1" indent="-685800">
              <a:spcAft>
                <a:spcPts val="1200"/>
              </a:spcAft>
              <a:buFont typeface="Arial" panose="020B0604020202020204" pitchFamily="34" charset="0"/>
              <a:buChar char="•"/>
            </a:pPr>
            <a:r>
              <a:rPr lang="en-US" sz="2800" dirty="0" smtClean="0">
                <a:solidFill>
                  <a:schemeClr val="bg1"/>
                </a:solidFill>
              </a:rPr>
              <a:t>Best Practices</a:t>
            </a:r>
          </a:p>
          <a:p>
            <a:pPr marL="685800" indent="-685800">
              <a:spcAft>
                <a:spcPts val="1200"/>
              </a:spcAft>
              <a:buFont typeface="Arial" panose="020B0604020202020204" pitchFamily="34" charset="0"/>
              <a:buChar char="•"/>
            </a:pPr>
            <a:r>
              <a:rPr lang="en-US" sz="3600" dirty="0" smtClean="0">
                <a:solidFill>
                  <a:schemeClr val="bg1"/>
                </a:solidFill>
              </a:rPr>
              <a:t>Making that </a:t>
            </a:r>
            <a:r>
              <a:rPr lang="en-US" sz="3600" dirty="0">
                <a:solidFill>
                  <a:schemeClr val="bg1"/>
                </a:solidFill>
              </a:rPr>
              <a:t>Human </a:t>
            </a:r>
            <a:r>
              <a:rPr lang="en-US" sz="3600" dirty="0" smtClean="0">
                <a:solidFill>
                  <a:schemeClr val="bg1"/>
                </a:solidFill>
              </a:rPr>
              <a:t>Connection</a:t>
            </a:r>
            <a:endParaRPr lang="en-US" sz="3600" dirty="0">
              <a:solidFill>
                <a:schemeClr val="bg1"/>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0774" y="6167092"/>
            <a:ext cx="1990725" cy="473222"/>
          </a:xfrm>
          <a:prstGeom prst="rect">
            <a:avLst/>
          </a:prstGeom>
        </p:spPr>
      </p:pic>
    </p:spTree>
    <p:extLst>
      <p:ext uri="{BB962C8B-B14F-4D97-AF65-F5344CB8AC3E}">
        <p14:creationId xmlns:p14="http://schemas.microsoft.com/office/powerpoint/2010/main" val="1113546326"/>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594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Title 1"/>
          <p:cNvSpPr txBox="1">
            <a:spLocks/>
          </p:cNvSpPr>
          <p:nvPr/>
        </p:nvSpPr>
        <p:spPr>
          <a:xfrm>
            <a:off x="457200" y="6042025"/>
            <a:ext cx="9934575" cy="815975"/>
          </a:xfrm>
          <a:prstGeom prst="rect">
            <a:avLst/>
          </a:prstGeom>
        </p:spPr>
        <p:txBody>
          <a:bodyPr anchor="ct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fontAlgn="auto">
              <a:spcAft>
                <a:spcPts val="0"/>
              </a:spcAft>
              <a:defRPr/>
            </a:pPr>
            <a:r>
              <a:rPr lang="en-US" sz="4400" cap="none" dirty="0" smtClean="0"/>
              <a:t>Misconceptions - Can You Read My Lips?</a:t>
            </a:r>
            <a:endParaRPr lang="en-US" sz="4400" cap="none" dirty="0"/>
          </a:p>
        </p:txBody>
      </p:sp>
      <p:sp>
        <p:nvSpPr>
          <p:cNvPr id="21" name="Rectangle 20"/>
          <p:cNvSpPr/>
          <p:nvPr/>
        </p:nvSpPr>
        <p:spPr>
          <a:xfrm flipV="1">
            <a:off x="393700" y="6069013"/>
            <a:ext cx="9525" cy="669925"/>
          </a:xfrm>
          <a:prstGeom prst="rect">
            <a:avLst/>
          </a:prstGeom>
          <a:solidFill>
            <a:srgbClr val="2E899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3317"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0775" y="6167438"/>
            <a:ext cx="199072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AN YOU READ MY LIPS--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12800" y="-9525"/>
            <a:ext cx="10566400" cy="5943600"/>
          </a:xfrm>
          <a:prstGeom prst="rect">
            <a:avLst/>
          </a:prstGeom>
        </p:spPr>
      </p:pic>
    </p:spTree>
    <p:extLst>
      <p:ext uri="{BB962C8B-B14F-4D97-AF65-F5344CB8AC3E}">
        <p14:creationId xmlns:p14="http://schemas.microsoft.com/office/powerpoint/2010/main" val="3782401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9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9575"/>
            <a:ext cx="12192000" cy="594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457199" y="6042296"/>
            <a:ext cx="9934575" cy="815703"/>
          </a:xfrm>
          <a:prstGeom prst="rect">
            <a:avLst/>
          </a:prstGeom>
        </p:spPr>
        <p:txBody>
          <a:bodyPr anchor="ct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4400" cap="none" dirty="0" smtClean="0"/>
              <a:t>Misconceptions - Myths</a:t>
            </a:r>
            <a:endParaRPr lang="en-US" sz="4400" cap="none" dirty="0"/>
          </a:p>
        </p:txBody>
      </p:sp>
      <p:sp>
        <p:nvSpPr>
          <p:cNvPr id="21" name="Rectangle 20"/>
          <p:cNvSpPr/>
          <p:nvPr/>
        </p:nvSpPr>
        <p:spPr>
          <a:xfrm flipV="1">
            <a:off x="393857" y="6068423"/>
            <a:ext cx="9144" cy="670560"/>
          </a:xfrm>
          <a:prstGeom prst="rect">
            <a:avLst/>
          </a:prstGeom>
          <a:solidFill>
            <a:srgbClr val="2E8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393857" y="0"/>
            <a:ext cx="0" cy="594360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0774" y="6167092"/>
            <a:ext cx="1990725" cy="473222"/>
          </a:xfrm>
          <a:prstGeom prst="rect">
            <a:avLst/>
          </a:prstGeom>
        </p:spPr>
      </p:pic>
      <p:sp>
        <p:nvSpPr>
          <p:cNvPr id="2" name="TextBox 1"/>
          <p:cNvSpPr txBox="1"/>
          <p:nvPr/>
        </p:nvSpPr>
        <p:spPr>
          <a:xfrm>
            <a:off x="668450" y="1438844"/>
            <a:ext cx="3105532" cy="1569660"/>
          </a:xfrm>
          <a:prstGeom prst="rect">
            <a:avLst/>
          </a:prstGeom>
          <a:noFill/>
        </p:spPr>
        <p:txBody>
          <a:bodyPr wrap="square" rtlCol="0">
            <a:spAutoFit/>
          </a:bodyPr>
          <a:lstStyle/>
          <a:p>
            <a:pPr algn="ctr"/>
            <a:r>
              <a:rPr lang="en-US" sz="2400" dirty="0" smtClean="0">
                <a:solidFill>
                  <a:schemeClr val="bg1"/>
                </a:solidFill>
              </a:rPr>
              <a:t>Writing back and forth is a good way to communicate with EVERYONE who’s deaf.</a:t>
            </a:r>
            <a:endParaRPr lang="en-US" sz="2400" dirty="0">
              <a:solidFill>
                <a:schemeClr val="bg1"/>
              </a:solidFill>
            </a:endParaRPr>
          </a:p>
        </p:txBody>
      </p:sp>
      <p:sp>
        <p:nvSpPr>
          <p:cNvPr id="22" name="TextBox 21"/>
          <p:cNvSpPr txBox="1"/>
          <p:nvPr/>
        </p:nvSpPr>
        <p:spPr>
          <a:xfrm>
            <a:off x="5763842" y="1529497"/>
            <a:ext cx="3105532" cy="830997"/>
          </a:xfrm>
          <a:prstGeom prst="rect">
            <a:avLst/>
          </a:prstGeom>
          <a:noFill/>
        </p:spPr>
        <p:txBody>
          <a:bodyPr wrap="square" rtlCol="0">
            <a:spAutoFit/>
          </a:bodyPr>
          <a:lstStyle/>
          <a:p>
            <a:pPr algn="ctr"/>
            <a:r>
              <a:rPr lang="en-US" sz="2400" dirty="0" smtClean="0">
                <a:solidFill>
                  <a:schemeClr val="bg1"/>
                </a:solidFill>
              </a:rPr>
              <a:t>Speaking slowly </a:t>
            </a:r>
            <a:br>
              <a:rPr lang="en-US" sz="2400" dirty="0" smtClean="0">
                <a:solidFill>
                  <a:schemeClr val="bg1"/>
                </a:solidFill>
              </a:rPr>
            </a:br>
            <a:r>
              <a:rPr lang="en-US" sz="2400" dirty="0" smtClean="0">
                <a:solidFill>
                  <a:schemeClr val="bg1"/>
                </a:solidFill>
              </a:rPr>
              <a:t>will help.</a:t>
            </a:r>
            <a:endParaRPr lang="en-US" sz="2400" dirty="0">
              <a:solidFill>
                <a:schemeClr val="bg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1849" y="395416"/>
            <a:ext cx="1353355" cy="1353355"/>
          </a:xfrm>
          <a:prstGeom prst="rect">
            <a:avLst/>
          </a:prstGeom>
        </p:spPr>
      </p:pic>
      <p:pic>
        <p:nvPicPr>
          <p:cNvPr id="3" name="Picture 2"/>
          <p:cNvPicPr>
            <a:picLocks noChangeAspect="1"/>
          </p:cNvPicPr>
          <p:nvPr/>
        </p:nvPicPr>
        <p:blipFill>
          <a:blip r:embed="rId5"/>
          <a:stretch>
            <a:fillRect/>
          </a:stretch>
        </p:blipFill>
        <p:spPr>
          <a:xfrm>
            <a:off x="1697822" y="262081"/>
            <a:ext cx="1058492" cy="1058492"/>
          </a:xfrm>
          <a:prstGeom prst="rect">
            <a:avLst/>
          </a:prstGeom>
        </p:spPr>
      </p:pic>
      <p:sp>
        <p:nvSpPr>
          <p:cNvPr id="12" name="TextBox 11"/>
          <p:cNvSpPr txBox="1"/>
          <p:nvPr/>
        </p:nvSpPr>
        <p:spPr>
          <a:xfrm>
            <a:off x="3443929" y="3909566"/>
            <a:ext cx="3277920" cy="1723549"/>
          </a:xfrm>
          <a:prstGeom prst="rect">
            <a:avLst/>
          </a:prstGeom>
          <a:noFill/>
        </p:spPr>
        <p:txBody>
          <a:bodyPr wrap="square" rtlCol="0">
            <a:spAutoFit/>
          </a:bodyPr>
          <a:lstStyle/>
          <a:p>
            <a:pPr algn="ctr"/>
            <a:r>
              <a:rPr lang="en-US" sz="2400" dirty="0" smtClean="0">
                <a:solidFill>
                  <a:schemeClr val="bg1"/>
                </a:solidFill>
              </a:rPr>
              <a:t>Speaking in the third person is fine. </a:t>
            </a:r>
          </a:p>
          <a:p>
            <a:pPr algn="ctr">
              <a:spcBef>
                <a:spcPts val="1200"/>
              </a:spcBef>
            </a:pPr>
            <a:r>
              <a:rPr lang="en-US" sz="2400" i="1" dirty="0" smtClean="0">
                <a:solidFill>
                  <a:schemeClr val="bg1"/>
                </a:solidFill>
              </a:rPr>
              <a:t>“Interpreter, please ask Mr. Smith why he is here.”</a:t>
            </a:r>
            <a:endParaRPr lang="en-US" sz="2400" i="1" dirty="0">
              <a:solidFill>
                <a:schemeClr val="bg1"/>
              </a:solidFill>
            </a:endParaRPr>
          </a:p>
        </p:txBody>
      </p:sp>
      <p:sp>
        <p:nvSpPr>
          <p:cNvPr id="13" name="TextBox 12"/>
          <p:cNvSpPr txBox="1"/>
          <p:nvPr/>
        </p:nvSpPr>
        <p:spPr>
          <a:xfrm>
            <a:off x="8075204" y="3909566"/>
            <a:ext cx="3511836" cy="1723549"/>
          </a:xfrm>
          <a:prstGeom prst="rect">
            <a:avLst/>
          </a:prstGeom>
          <a:noFill/>
        </p:spPr>
        <p:txBody>
          <a:bodyPr wrap="square" rtlCol="0">
            <a:spAutoFit/>
          </a:bodyPr>
          <a:lstStyle/>
          <a:p>
            <a:pPr algn="ctr"/>
            <a:r>
              <a:rPr lang="en-US" sz="2400" dirty="0" smtClean="0">
                <a:solidFill>
                  <a:schemeClr val="bg1"/>
                </a:solidFill>
              </a:rPr>
              <a:t>Family and friends are qualified to interpret.</a:t>
            </a:r>
          </a:p>
          <a:p>
            <a:pPr algn="ctr">
              <a:spcBef>
                <a:spcPts val="1200"/>
              </a:spcBef>
            </a:pPr>
            <a:r>
              <a:rPr lang="en-US" sz="2400" i="1" dirty="0" smtClean="0">
                <a:solidFill>
                  <a:schemeClr val="bg1"/>
                </a:solidFill>
              </a:rPr>
              <a:t>Seen frequently. May lead to errors and liability.</a:t>
            </a:r>
            <a:endParaRPr lang="en-US" sz="2400" i="1" dirty="0">
              <a:solidFill>
                <a:schemeClr val="bg1"/>
              </a:solidFill>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5023" y="2683177"/>
            <a:ext cx="1035731" cy="1035731"/>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67184" y="2665400"/>
            <a:ext cx="1224590" cy="1224590"/>
          </a:xfrm>
          <a:prstGeom prst="rect">
            <a:avLst/>
          </a:prstGeom>
        </p:spPr>
      </p:pic>
    </p:spTree>
    <p:extLst>
      <p:ext uri="{BB962C8B-B14F-4D97-AF65-F5344CB8AC3E}">
        <p14:creationId xmlns:p14="http://schemas.microsoft.com/office/powerpoint/2010/main" val="361750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594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p:cNvSpPr txBox="1">
            <a:spLocks/>
          </p:cNvSpPr>
          <p:nvPr/>
        </p:nvSpPr>
        <p:spPr>
          <a:xfrm>
            <a:off x="457199" y="6042296"/>
            <a:ext cx="9934575" cy="815703"/>
          </a:xfrm>
          <a:prstGeom prst="rect">
            <a:avLst/>
          </a:prstGeom>
        </p:spPr>
        <p:txBody>
          <a:bodyPr anchor="ct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4400" cap="none" dirty="0" smtClean="0"/>
              <a:t>Misconceptions</a:t>
            </a:r>
            <a:endParaRPr lang="en-US" sz="4400" cap="none" dirty="0"/>
          </a:p>
        </p:txBody>
      </p:sp>
      <p:sp>
        <p:nvSpPr>
          <p:cNvPr id="21" name="Rectangle 20"/>
          <p:cNvSpPr/>
          <p:nvPr/>
        </p:nvSpPr>
        <p:spPr>
          <a:xfrm flipV="1">
            <a:off x="393857" y="6068423"/>
            <a:ext cx="9144" cy="670560"/>
          </a:xfrm>
          <a:prstGeom prst="rect">
            <a:avLst/>
          </a:prstGeom>
          <a:solidFill>
            <a:srgbClr val="2E8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393857" y="0"/>
            <a:ext cx="0" cy="594360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0774" y="6167092"/>
            <a:ext cx="1990725" cy="473222"/>
          </a:xfrm>
          <a:prstGeom prst="rect">
            <a:avLst/>
          </a:prstGeom>
        </p:spPr>
      </p:pic>
      <p:sp>
        <p:nvSpPr>
          <p:cNvPr id="9" name="TextBox 8"/>
          <p:cNvSpPr txBox="1"/>
          <p:nvPr/>
        </p:nvSpPr>
        <p:spPr>
          <a:xfrm>
            <a:off x="787715" y="28296"/>
            <a:ext cx="3909332" cy="2462213"/>
          </a:xfrm>
          <a:prstGeom prst="rect">
            <a:avLst/>
          </a:prstGeom>
          <a:noFill/>
        </p:spPr>
        <p:txBody>
          <a:bodyPr wrap="square" rtlCol="0" anchor="ctr">
            <a:spAutoFit/>
          </a:bodyPr>
          <a:lstStyle/>
          <a:p>
            <a:pPr>
              <a:spcAft>
                <a:spcPts val="1200"/>
              </a:spcAft>
            </a:pPr>
            <a:r>
              <a:rPr lang="en-US" sz="3600" dirty="0" smtClean="0">
                <a:solidFill>
                  <a:schemeClr val="bg1"/>
                </a:solidFill>
              </a:rPr>
              <a:t>The biggest misconception:</a:t>
            </a:r>
          </a:p>
          <a:p>
            <a:pPr>
              <a:spcAft>
                <a:spcPts val="1200"/>
              </a:spcAft>
            </a:pPr>
            <a:r>
              <a:rPr lang="en-US" sz="3600" dirty="0" smtClean="0">
                <a:solidFill>
                  <a:schemeClr val="bg1"/>
                </a:solidFill>
              </a:rPr>
              <a:t>“ASL is a universal language.”</a:t>
            </a:r>
            <a:endParaRPr lang="en-US" sz="3600" dirty="0">
              <a:solidFill>
                <a:schemeClr val="bg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2801" y="64391"/>
            <a:ext cx="3590061" cy="586615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715" y="2843127"/>
            <a:ext cx="6227448" cy="2875822"/>
          </a:xfrm>
          <a:prstGeom prst="rect">
            <a:avLst/>
          </a:prstGeom>
        </p:spPr>
      </p:pic>
    </p:spTree>
    <p:extLst>
      <p:ext uri="{BB962C8B-B14F-4D97-AF65-F5344CB8AC3E}">
        <p14:creationId xmlns:p14="http://schemas.microsoft.com/office/powerpoint/2010/main" val="313458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594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457199" y="6042296"/>
            <a:ext cx="9934575" cy="815703"/>
          </a:xfrm>
          <a:prstGeom prst="rect">
            <a:avLst/>
          </a:prstGeom>
        </p:spPr>
        <p:txBody>
          <a:bodyPr anchor="ct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4400" cap="none" dirty="0" smtClean="0"/>
              <a:t>Understanding ASL</a:t>
            </a:r>
            <a:endParaRPr lang="en-US" sz="4400" cap="none" dirty="0"/>
          </a:p>
        </p:txBody>
      </p:sp>
      <p:sp>
        <p:nvSpPr>
          <p:cNvPr id="21" name="Rectangle 20"/>
          <p:cNvSpPr/>
          <p:nvPr/>
        </p:nvSpPr>
        <p:spPr>
          <a:xfrm flipV="1">
            <a:off x="393857" y="6068423"/>
            <a:ext cx="9144" cy="670560"/>
          </a:xfrm>
          <a:prstGeom prst="rect">
            <a:avLst/>
          </a:prstGeom>
          <a:solidFill>
            <a:srgbClr val="2E8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393857" y="0"/>
            <a:ext cx="0" cy="594360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0774" y="6167092"/>
            <a:ext cx="1990725" cy="473222"/>
          </a:xfrm>
          <a:prstGeom prst="rect">
            <a:avLst/>
          </a:prstGeom>
        </p:spPr>
      </p:pic>
      <p:pic>
        <p:nvPicPr>
          <p:cNvPr id="14" name="Picture 2" descr="C:\Users\vcollazo\Desktop\imagesCACAD9TD.jpg"/>
          <p:cNvPicPr>
            <a:picLocks noChangeAspect="1" noChangeArrowheads="1"/>
          </p:cNvPicPr>
          <p:nvPr/>
        </p:nvPicPr>
        <p:blipFill>
          <a:blip r:embed="rId4" cstate="print"/>
          <a:srcRect/>
          <a:stretch>
            <a:fillRect/>
          </a:stretch>
        </p:blipFill>
        <p:spPr bwMode="auto">
          <a:xfrm>
            <a:off x="1853245" y="633365"/>
            <a:ext cx="3459959" cy="1931140"/>
          </a:xfrm>
          <a:prstGeom prst="rect">
            <a:avLst/>
          </a:prstGeom>
          <a:ln>
            <a:noFill/>
          </a:ln>
          <a:effectLst>
            <a:outerShdw blurRad="292100" dist="139700" dir="2700000" algn="tl" rotWithShape="0">
              <a:srgbClr val="333333">
                <a:alpha val="65000"/>
              </a:srgbClr>
            </a:outerShdw>
          </a:effectLst>
        </p:spPr>
      </p:pic>
      <p:pic>
        <p:nvPicPr>
          <p:cNvPr id="15" name="Picture 2" descr="C:\Users\vcollazo\Desktop\okao07-img01.jpg"/>
          <p:cNvPicPr>
            <a:picLocks noChangeAspect="1" noChangeArrowheads="1"/>
          </p:cNvPicPr>
          <p:nvPr/>
        </p:nvPicPr>
        <p:blipFill>
          <a:blip r:embed="rId5" cstate="print"/>
          <a:srcRect/>
          <a:stretch>
            <a:fillRect/>
          </a:stretch>
        </p:blipFill>
        <p:spPr bwMode="auto">
          <a:xfrm>
            <a:off x="6772591" y="409499"/>
            <a:ext cx="3966059" cy="3096012"/>
          </a:xfrm>
          <a:prstGeom prst="rect">
            <a:avLst/>
          </a:prstGeom>
          <a:ln>
            <a:noFill/>
          </a:ln>
          <a:effectLst>
            <a:outerShdw blurRad="292100" dist="139700" dir="2700000" algn="tl" rotWithShape="0">
              <a:srgbClr val="333333">
                <a:alpha val="65000"/>
              </a:srgbClr>
            </a:outerShdw>
          </a:effectLst>
        </p:spPr>
      </p:pic>
      <p:pic>
        <p:nvPicPr>
          <p:cNvPr id="16" name="Picture 5" descr="C:\Users\vcollazo\Desktop\Verbal.jpg"/>
          <p:cNvPicPr>
            <a:picLocks noChangeAspect="1" noChangeArrowheads="1"/>
          </p:cNvPicPr>
          <p:nvPr/>
        </p:nvPicPr>
        <p:blipFill>
          <a:blip r:embed="rId6" cstate="print"/>
          <a:srcRect/>
          <a:stretch>
            <a:fillRect/>
          </a:stretch>
        </p:blipFill>
        <p:spPr bwMode="auto">
          <a:xfrm>
            <a:off x="1125348" y="3059495"/>
            <a:ext cx="5183239" cy="2462038"/>
          </a:xfrm>
          <a:prstGeom prst="rect">
            <a:avLst/>
          </a:prstGeom>
          <a:ln>
            <a:noFill/>
          </a:ln>
          <a:effectLst>
            <a:outerShdw blurRad="292100" dist="139700" dir="2700000" algn="tl" rotWithShape="0">
              <a:srgbClr val="333333">
                <a:alpha val="65000"/>
              </a:srgbClr>
            </a:outerShdw>
          </a:effectLst>
        </p:spPr>
      </p:pic>
      <p:pic>
        <p:nvPicPr>
          <p:cNvPr id="17" name="Picture 6" descr="C:\Users\vcollazo\Desktop\Body_language_eye_contact-300x200.jpg"/>
          <p:cNvPicPr>
            <a:picLocks noChangeAspect="1" noChangeArrowheads="1"/>
          </p:cNvPicPr>
          <p:nvPr/>
        </p:nvPicPr>
        <p:blipFill>
          <a:blip r:embed="rId7" cstate="print"/>
          <a:srcRect/>
          <a:stretch>
            <a:fillRect/>
          </a:stretch>
        </p:blipFill>
        <p:spPr bwMode="auto">
          <a:xfrm>
            <a:off x="7473597" y="3730635"/>
            <a:ext cx="2981762" cy="19878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342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594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457199" y="6042296"/>
            <a:ext cx="9934575" cy="815703"/>
          </a:xfrm>
          <a:prstGeom prst="rect">
            <a:avLst/>
          </a:prstGeom>
        </p:spPr>
        <p:txBody>
          <a:bodyPr anchor="ct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4400" cap="none" dirty="0"/>
              <a:t>ASL Interpreter </a:t>
            </a:r>
            <a:r>
              <a:rPr lang="en-US" sz="4400" cap="none" dirty="0" smtClean="0"/>
              <a:t>Qualifications</a:t>
            </a:r>
            <a:endParaRPr lang="en-US" sz="4400" cap="none" dirty="0"/>
          </a:p>
        </p:txBody>
      </p:sp>
      <p:sp>
        <p:nvSpPr>
          <p:cNvPr id="21" name="Rectangle 20"/>
          <p:cNvSpPr/>
          <p:nvPr/>
        </p:nvSpPr>
        <p:spPr>
          <a:xfrm flipV="1">
            <a:off x="393857" y="6068423"/>
            <a:ext cx="9144" cy="670560"/>
          </a:xfrm>
          <a:prstGeom prst="rect">
            <a:avLst/>
          </a:prstGeom>
          <a:solidFill>
            <a:srgbClr val="2E8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393857" y="0"/>
            <a:ext cx="0" cy="594360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0774" y="6167092"/>
            <a:ext cx="1990725" cy="473222"/>
          </a:xfrm>
          <a:prstGeom prst="rect">
            <a:avLst/>
          </a:prstGeom>
        </p:spPr>
      </p:pic>
      <p:sp>
        <p:nvSpPr>
          <p:cNvPr id="9" name="TextBox 8"/>
          <p:cNvSpPr txBox="1"/>
          <p:nvPr/>
        </p:nvSpPr>
        <p:spPr>
          <a:xfrm>
            <a:off x="216237" y="371282"/>
            <a:ext cx="11534884" cy="6032421"/>
          </a:xfrm>
          <a:prstGeom prst="rect">
            <a:avLst/>
          </a:prstGeom>
          <a:noFill/>
        </p:spPr>
        <p:txBody>
          <a:bodyPr wrap="square" rtlCol="0" anchor="ctr">
            <a:spAutoFit/>
          </a:bodyPr>
          <a:lstStyle/>
          <a:p>
            <a:pPr marL="685800" indent="-685800">
              <a:spcAft>
                <a:spcPts val="1200"/>
              </a:spcAft>
              <a:buFont typeface="Arial" panose="020B0604020202020204" pitchFamily="34" charset="0"/>
              <a:buChar char="•"/>
            </a:pPr>
            <a:r>
              <a:rPr lang="en-US" sz="4000" dirty="0" smtClean="0">
                <a:solidFill>
                  <a:schemeClr val="bg1"/>
                </a:solidFill>
              </a:rPr>
              <a:t>What are the qualifications for an ASL Interpreter?</a:t>
            </a:r>
          </a:p>
          <a:p>
            <a:pPr marL="1143000" lvl="1" indent="-457200">
              <a:buFont typeface="Arial" panose="020B0604020202020204" pitchFamily="34" charset="0"/>
              <a:buChar char="•"/>
            </a:pPr>
            <a:r>
              <a:rPr lang="en-US" sz="2800" dirty="0" smtClean="0">
                <a:solidFill>
                  <a:schemeClr val="bg1"/>
                </a:solidFill>
              </a:rPr>
              <a:t>Most attend an ITP (Interpreter Training Program)- 4 Year Program</a:t>
            </a:r>
          </a:p>
          <a:p>
            <a:pPr marL="1143000" lvl="1" indent="-457200">
              <a:buFont typeface="Arial" panose="020B0604020202020204" pitchFamily="34" charset="0"/>
              <a:buChar char="•"/>
            </a:pPr>
            <a:endParaRPr lang="en-US" sz="2800" dirty="0">
              <a:solidFill>
                <a:schemeClr val="bg1"/>
              </a:solidFill>
            </a:endParaRPr>
          </a:p>
          <a:p>
            <a:pPr marL="1143000" lvl="1" indent="-457200">
              <a:buFont typeface="Arial" panose="020B0604020202020204" pitchFamily="34" charset="0"/>
              <a:buChar char="•"/>
            </a:pPr>
            <a:r>
              <a:rPr lang="en-US" sz="2800" dirty="0" smtClean="0">
                <a:solidFill>
                  <a:schemeClr val="bg1"/>
                </a:solidFill>
              </a:rPr>
              <a:t>Mentoring with certified ASL interpreters </a:t>
            </a:r>
          </a:p>
          <a:p>
            <a:pPr marL="1143000" lvl="1" indent="-457200">
              <a:buFont typeface="Arial" panose="020B0604020202020204" pitchFamily="34" charset="0"/>
              <a:buChar char="•"/>
            </a:pPr>
            <a:endParaRPr lang="en-US" sz="2800" dirty="0">
              <a:solidFill>
                <a:schemeClr val="bg1"/>
              </a:solidFill>
            </a:endParaRPr>
          </a:p>
          <a:p>
            <a:pPr marL="1143000" lvl="1" indent="-457200">
              <a:buFont typeface="Arial" panose="020B0604020202020204" pitchFamily="34" charset="0"/>
              <a:buChar char="•"/>
            </a:pPr>
            <a:r>
              <a:rPr lang="en-US" sz="2800" dirty="0" smtClean="0">
                <a:solidFill>
                  <a:schemeClr val="bg1"/>
                </a:solidFill>
              </a:rPr>
              <a:t>State Screenings</a:t>
            </a:r>
          </a:p>
          <a:p>
            <a:pPr marL="1143000" lvl="1" indent="-457200">
              <a:buFont typeface="Arial" panose="020B0604020202020204" pitchFamily="34" charset="0"/>
              <a:buChar char="•"/>
            </a:pPr>
            <a:endParaRPr lang="en-US" sz="2800" dirty="0">
              <a:solidFill>
                <a:schemeClr val="bg1"/>
              </a:solidFill>
            </a:endParaRPr>
          </a:p>
          <a:p>
            <a:pPr marL="1143000" lvl="1" indent="-457200">
              <a:buFont typeface="Arial" panose="020B0604020202020204" pitchFamily="34" charset="0"/>
              <a:buChar char="•"/>
            </a:pPr>
            <a:r>
              <a:rPr lang="en-US" sz="2800" dirty="0" smtClean="0">
                <a:solidFill>
                  <a:schemeClr val="bg1"/>
                </a:solidFill>
              </a:rPr>
              <a:t>National Test- RID</a:t>
            </a:r>
          </a:p>
          <a:p>
            <a:pPr marL="685800" lvl="1"/>
            <a:endParaRPr lang="en-US" sz="2800" dirty="0">
              <a:solidFill>
                <a:schemeClr val="bg1"/>
              </a:solidFill>
            </a:endParaRPr>
          </a:p>
          <a:p>
            <a:pPr marL="1143000" lvl="1" indent="-457200">
              <a:buFont typeface="Arial" panose="020B0604020202020204" pitchFamily="34" charset="0"/>
              <a:buChar char="•"/>
            </a:pPr>
            <a:r>
              <a:rPr lang="en-US" sz="2800" dirty="0">
                <a:solidFill>
                  <a:schemeClr val="bg1"/>
                </a:solidFill>
              </a:rPr>
              <a:t>CODA’s – Children of Deaf Adults</a:t>
            </a:r>
          </a:p>
          <a:p>
            <a:pPr marL="685800" lvl="1"/>
            <a:endParaRPr lang="en-US" sz="2800" dirty="0" smtClean="0">
              <a:solidFill>
                <a:schemeClr val="bg1"/>
              </a:solidFill>
            </a:endParaRPr>
          </a:p>
          <a:p>
            <a:pPr marL="1143000" lvl="1" indent="-457200">
              <a:buFont typeface="Arial" panose="020B0604020202020204" pitchFamily="34" charset="0"/>
              <a:buChar char="•"/>
            </a:pPr>
            <a:endParaRPr lang="en-US" sz="2800" dirty="0" smtClean="0">
              <a:solidFill>
                <a:schemeClr val="bg1"/>
              </a:solidFill>
            </a:endParaRPr>
          </a:p>
          <a:p>
            <a:pPr marL="685800" lvl="1"/>
            <a:endParaRPr lang="en-US" sz="2800" i="1" dirty="0">
              <a:solidFill>
                <a:schemeClr val="bg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9442" y="3125468"/>
            <a:ext cx="4060374" cy="20301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535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594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457199" y="6042296"/>
            <a:ext cx="9934575" cy="815703"/>
          </a:xfrm>
          <a:prstGeom prst="rect">
            <a:avLst/>
          </a:prstGeom>
        </p:spPr>
        <p:txBody>
          <a:bodyPr anchor="ct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4400" cap="none" dirty="0" smtClean="0"/>
              <a:t>VRI - Advantages</a:t>
            </a:r>
            <a:endParaRPr lang="en-US" sz="4400" cap="none" dirty="0"/>
          </a:p>
        </p:txBody>
      </p:sp>
      <p:sp>
        <p:nvSpPr>
          <p:cNvPr id="21" name="Rectangle 20"/>
          <p:cNvSpPr/>
          <p:nvPr/>
        </p:nvSpPr>
        <p:spPr>
          <a:xfrm flipV="1">
            <a:off x="393857" y="6068423"/>
            <a:ext cx="9144" cy="670560"/>
          </a:xfrm>
          <a:prstGeom prst="rect">
            <a:avLst/>
          </a:prstGeom>
          <a:solidFill>
            <a:srgbClr val="2E8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393857" y="0"/>
            <a:ext cx="0" cy="594360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14895" y="954184"/>
            <a:ext cx="10108113" cy="4062651"/>
          </a:xfrm>
          <a:prstGeom prst="rect">
            <a:avLst/>
          </a:prstGeom>
          <a:noFill/>
        </p:spPr>
        <p:txBody>
          <a:bodyPr wrap="square" rtlCol="0" anchor="ctr">
            <a:spAutoFit/>
          </a:bodyPr>
          <a:lstStyle/>
          <a:p>
            <a:pPr marL="685800" indent="-685800">
              <a:spcAft>
                <a:spcPts val="1200"/>
              </a:spcAft>
              <a:buFont typeface="Arial" panose="020B0604020202020204" pitchFamily="34" charset="0"/>
              <a:buChar char="•"/>
            </a:pPr>
            <a:r>
              <a:rPr lang="en-US" sz="4000" dirty="0" smtClean="0">
                <a:solidFill>
                  <a:schemeClr val="bg1"/>
                </a:solidFill>
              </a:rPr>
              <a:t>Why VRI?</a:t>
            </a:r>
          </a:p>
          <a:p>
            <a:pPr marL="1143000" lvl="1" indent="-457200">
              <a:spcAft>
                <a:spcPts val="1200"/>
              </a:spcAft>
              <a:buFont typeface="Arial" panose="020B0604020202020204" pitchFamily="34" charset="0"/>
              <a:buChar char="•"/>
            </a:pPr>
            <a:r>
              <a:rPr lang="en-US" sz="2800" dirty="0" smtClean="0">
                <a:solidFill>
                  <a:schemeClr val="bg1"/>
                </a:solidFill>
              </a:rPr>
              <a:t>Faster in certain situations (last-minute procedures)</a:t>
            </a:r>
          </a:p>
          <a:p>
            <a:pPr marL="1143000" lvl="1" indent="-457200">
              <a:spcAft>
                <a:spcPts val="1200"/>
              </a:spcAft>
              <a:buFont typeface="Arial" panose="020B0604020202020204" pitchFamily="34" charset="0"/>
              <a:buChar char="•"/>
            </a:pPr>
            <a:r>
              <a:rPr lang="en-US" sz="2800" dirty="0" smtClean="0">
                <a:solidFill>
                  <a:schemeClr val="bg1"/>
                </a:solidFill>
              </a:rPr>
              <a:t>Frees up in-person interpreters to focus on most critical patient encounters</a:t>
            </a:r>
          </a:p>
          <a:p>
            <a:pPr marL="1143000" lvl="1" indent="-457200">
              <a:spcAft>
                <a:spcPts val="1200"/>
              </a:spcAft>
              <a:buFont typeface="Arial" panose="020B0604020202020204" pitchFamily="34" charset="0"/>
              <a:buChar char="•"/>
            </a:pPr>
            <a:r>
              <a:rPr lang="en-US" sz="2800" dirty="0">
                <a:solidFill>
                  <a:schemeClr val="bg1"/>
                </a:solidFill>
              </a:rPr>
              <a:t>C</a:t>
            </a:r>
            <a:r>
              <a:rPr lang="en-US" sz="2800" dirty="0" smtClean="0">
                <a:solidFill>
                  <a:schemeClr val="bg1"/>
                </a:solidFill>
              </a:rPr>
              <a:t>ost savings of avoiding minimum usage requirements</a:t>
            </a:r>
          </a:p>
          <a:p>
            <a:pPr marL="1143000" lvl="1" indent="-457200">
              <a:spcAft>
                <a:spcPts val="1200"/>
              </a:spcAft>
              <a:buFont typeface="Arial" panose="020B0604020202020204" pitchFamily="34" charset="0"/>
              <a:buChar char="•"/>
            </a:pPr>
            <a:r>
              <a:rPr lang="en-US" sz="2800" dirty="0" smtClean="0">
                <a:solidFill>
                  <a:schemeClr val="bg1"/>
                </a:solidFill>
              </a:rPr>
              <a:t>Improved access to needed </a:t>
            </a:r>
            <a:r>
              <a:rPr lang="en-US" sz="2800" dirty="0">
                <a:solidFill>
                  <a:schemeClr val="bg1"/>
                </a:solidFill>
              </a:rPr>
              <a:t>languages </a:t>
            </a:r>
            <a:r>
              <a:rPr lang="en-US" sz="2800" dirty="0" smtClean="0">
                <a:solidFill>
                  <a:schemeClr val="bg1"/>
                </a:solidFill>
              </a:rPr>
              <a:t>in </a:t>
            </a:r>
            <a:r>
              <a:rPr lang="en-US" sz="2800" dirty="0">
                <a:solidFill>
                  <a:schemeClr val="bg1"/>
                </a:solidFill>
              </a:rPr>
              <a:t>rural areas</a:t>
            </a:r>
          </a:p>
          <a:p>
            <a:pPr marL="1143000" lvl="1" indent="-457200">
              <a:spcAft>
                <a:spcPts val="1200"/>
              </a:spcAft>
              <a:buFont typeface="Arial" panose="020B0604020202020204" pitchFamily="34" charset="0"/>
              <a:buChar char="•"/>
            </a:pPr>
            <a:r>
              <a:rPr lang="en-US" sz="2800" dirty="0" smtClean="0">
                <a:solidFill>
                  <a:schemeClr val="bg1"/>
                </a:solidFill>
              </a:rPr>
              <a:t>Medical </a:t>
            </a:r>
            <a:r>
              <a:rPr lang="en-US" sz="2800" dirty="0">
                <a:solidFill>
                  <a:schemeClr val="bg1"/>
                </a:solidFill>
              </a:rPr>
              <a:t>consideration: </a:t>
            </a:r>
            <a:r>
              <a:rPr lang="en-US" sz="2800" dirty="0" smtClean="0">
                <a:solidFill>
                  <a:schemeClr val="bg1"/>
                </a:solidFill>
              </a:rPr>
              <a:t>Anonymity</a:t>
            </a:r>
            <a:endParaRPr lang="en-US" sz="2800" dirty="0">
              <a:solidFill>
                <a:schemeClr val="bg1"/>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0774" y="6167092"/>
            <a:ext cx="1990725" cy="473222"/>
          </a:xfrm>
          <a:prstGeom prst="rect">
            <a:avLst/>
          </a:prstGeom>
        </p:spPr>
      </p:pic>
      <p:pic>
        <p:nvPicPr>
          <p:cNvPr id="3" name="Picture 2"/>
          <p:cNvPicPr>
            <a:picLocks noChangeAspect="1"/>
          </p:cNvPicPr>
          <p:nvPr/>
        </p:nvPicPr>
        <p:blipFill rotWithShape="1">
          <a:blip r:embed="rId4"/>
          <a:srcRect l="75991"/>
          <a:stretch/>
        </p:blipFill>
        <p:spPr>
          <a:xfrm>
            <a:off x="10669314" y="4443583"/>
            <a:ext cx="1382376" cy="1402944"/>
          </a:xfrm>
          <a:prstGeom prst="rect">
            <a:avLst/>
          </a:prstGeom>
        </p:spPr>
      </p:pic>
      <p:pic>
        <p:nvPicPr>
          <p:cNvPr id="35" name="Picture 34"/>
          <p:cNvPicPr>
            <a:picLocks noChangeAspect="1"/>
          </p:cNvPicPr>
          <p:nvPr/>
        </p:nvPicPr>
        <p:blipFill rotWithShape="1">
          <a:blip r:embed="rId4"/>
          <a:srcRect l="25362" r="50000"/>
          <a:stretch/>
        </p:blipFill>
        <p:spPr>
          <a:xfrm>
            <a:off x="10670242" y="1546577"/>
            <a:ext cx="1418621" cy="1402944"/>
          </a:xfrm>
          <a:prstGeom prst="rect">
            <a:avLst/>
          </a:prstGeom>
        </p:spPr>
      </p:pic>
      <p:pic>
        <p:nvPicPr>
          <p:cNvPr id="36" name="Picture 35"/>
          <p:cNvPicPr>
            <a:picLocks noChangeAspect="1"/>
          </p:cNvPicPr>
          <p:nvPr/>
        </p:nvPicPr>
        <p:blipFill rotWithShape="1">
          <a:blip r:embed="rId4"/>
          <a:srcRect r="74059"/>
          <a:stretch/>
        </p:blipFill>
        <p:spPr>
          <a:xfrm>
            <a:off x="10651782" y="123825"/>
            <a:ext cx="1493640" cy="1402944"/>
          </a:xfrm>
          <a:prstGeom prst="rect">
            <a:avLst/>
          </a:prstGeom>
        </p:spPr>
      </p:pic>
      <p:pic>
        <p:nvPicPr>
          <p:cNvPr id="37" name="Picture 36"/>
          <p:cNvPicPr>
            <a:picLocks noChangeAspect="1"/>
          </p:cNvPicPr>
          <p:nvPr/>
        </p:nvPicPr>
        <p:blipFill rotWithShape="1">
          <a:blip r:embed="rId4"/>
          <a:srcRect l="50870" r="23815"/>
          <a:stretch/>
        </p:blipFill>
        <p:spPr>
          <a:xfrm>
            <a:off x="10669820" y="3034739"/>
            <a:ext cx="1457563" cy="1402944"/>
          </a:xfrm>
          <a:prstGeom prst="rect">
            <a:avLst/>
          </a:prstGeom>
        </p:spPr>
      </p:pic>
    </p:spTree>
    <p:extLst>
      <p:ext uri="{BB962C8B-B14F-4D97-AF65-F5344CB8AC3E}">
        <p14:creationId xmlns:p14="http://schemas.microsoft.com/office/powerpoint/2010/main" val="338774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16">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FFFFFF"/>
      </a:hlink>
      <a:folHlink>
        <a:srgbClr val="FFFFFF"/>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C1C93EF2-4785-427F-84A5-F1666490E9CE}"/>
    </a:ext>
  </a:extLst>
</a:theme>
</file>

<file path=ppt/theme/theme2.xml><?xml version="1.0" encoding="utf-8"?>
<a:theme xmlns:a="http://schemas.openxmlformats.org/drawingml/2006/main" name="1_Integral">
  <a:themeElements>
    <a:clrScheme name="Custom 16">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FFFFFF"/>
      </a:hlink>
      <a:folHlink>
        <a:srgbClr val="FFFFFF"/>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C1C93EF2-4785-427F-84A5-F1666490E9C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14485</TotalTime>
  <Words>1065</Words>
  <Application>Microsoft Office PowerPoint</Application>
  <PresentationFormat>Widescreen</PresentationFormat>
  <Paragraphs>153</Paragraphs>
  <Slides>17</Slides>
  <Notes>16</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Tw Cen MT</vt:lpstr>
      <vt:lpstr>Tw Cen MT Condensed</vt:lpstr>
      <vt:lpstr>Wingdings 3</vt:lpstr>
      <vt:lpstr>Integral</vt:lpstr>
      <vt:lpstr>1_Integral</vt:lpstr>
      <vt:lpstr>WORKING WITH THE DEAF AND  HARD OF HEARING COMMUNITY &amp; VRI BEST PRACTICES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CyraCom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Graham Newnum</dc:creator>
  <cp:lastModifiedBy>Graham Newnum</cp:lastModifiedBy>
  <cp:revision>25</cp:revision>
  <dcterms:created xsi:type="dcterms:W3CDTF">2018-05-23T22:29:17Z</dcterms:created>
  <dcterms:modified xsi:type="dcterms:W3CDTF">2018-07-05T19:42:04Z</dcterms:modified>
</cp:coreProperties>
</file>